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1"/>
  </p:sldMasterIdLst>
  <p:notesMasterIdLst>
    <p:notesMasterId r:id="rId54"/>
  </p:notesMasterIdLst>
  <p:handoutMasterIdLst>
    <p:handoutMasterId r:id="rId55"/>
  </p:handoutMasterIdLst>
  <p:sldIdLst>
    <p:sldId id="361" r:id="rId2"/>
    <p:sldId id="364" r:id="rId3"/>
    <p:sldId id="374" r:id="rId4"/>
    <p:sldId id="375" r:id="rId5"/>
    <p:sldId id="365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409" r:id="rId16"/>
    <p:sldId id="410" r:id="rId17"/>
    <p:sldId id="408" r:id="rId18"/>
    <p:sldId id="411" r:id="rId19"/>
    <p:sldId id="366" r:id="rId20"/>
    <p:sldId id="367" r:id="rId21"/>
    <p:sldId id="368" r:id="rId22"/>
    <p:sldId id="416" r:id="rId23"/>
    <p:sldId id="417" r:id="rId24"/>
    <p:sldId id="391" r:id="rId25"/>
    <p:sldId id="432" r:id="rId26"/>
    <p:sldId id="419" r:id="rId27"/>
    <p:sldId id="420" r:id="rId28"/>
    <p:sldId id="421" r:id="rId29"/>
    <p:sldId id="422" r:id="rId30"/>
    <p:sldId id="425" r:id="rId31"/>
    <p:sldId id="423" r:id="rId32"/>
    <p:sldId id="424" r:id="rId33"/>
    <p:sldId id="426" r:id="rId34"/>
    <p:sldId id="392" r:id="rId35"/>
    <p:sldId id="433" r:id="rId36"/>
    <p:sldId id="393" r:id="rId37"/>
    <p:sldId id="400" r:id="rId38"/>
    <p:sldId id="394" r:id="rId39"/>
    <p:sldId id="405" r:id="rId40"/>
    <p:sldId id="406" r:id="rId41"/>
    <p:sldId id="407" r:id="rId42"/>
    <p:sldId id="395" r:id="rId43"/>
    <p:sldId id="429" r:id="rId44"/>
    <p:sldId id="430" r:id="rId45"/>
    <p:sldId id="397" r:id="rId46"/>
    <p:sldId id="396" r:id="rId47"/>
    <p:sldId id="398" r:id="rId48"/>
    <p:sldId id="399" r:id="rId49"/>
    <p:sldId id="428" r:id="rId50"/>
    <p:sldId id="326" r:id="rId51"/>
    <p:sldId id="402" r:id="rId52"/>
    <p:sldId id="403" r:id="rId53"/>
  </p:sldIdLst>
  <p:sldSz cx="9144000" cy="6858000" type="screen4x3"/>
  <p:notesSz cx="7099300" cy="102346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A8"/>
    <a:srgbClr val="00FFFF"/>
    <a:srgbClr val="920166"/>
    <a:srgbClr val="FEB6E8"/>
    <a:srgbClr val="E31A1C"/>
    <a:srgbClr val="969696"/>
    <a:srgbClr val="BEBEBE"/>
    <a:srgbClr val="95959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7246" autoAdjust="0"/>
    <p:restoredTop sz="94660"/>
  </p:normalViewPr>
  <p:slideViewPr>
    <p:cSldViewPr snapToGrid="0">
      <p:cViewPr varScale="1">
        <p:scale>
          <a:sx n="70" d="100"/>
          <a:sy n="70" d="100"/>
        </p:scale>
        <p:origin x="-10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Espace réservé de la date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0AB67D6-0A38-4A00-AFE7-D129A49D54AF}" type="datetimeFigureOut">
              <a:rPr lang="fr-FR" altLang="fr-FR"/>
              <a:pPr>
                <a:defRPr/>
              </a:pPr>
              <a:t>14/12/2018</a:t>
            </a:fld>
            <a:endParaRPr lang="fr-FR" altLang="fr-FR"/>
          </a:p>
        </p:txBody>
      </p:sp>
      <p:sp>
        <p:nvSpPr>
          <p:cNvPr id="4" name="Espace réservé du pied de page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Espace réservé du numéro de diapositive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37D105EA-9414-4A09-8F7B-5E4319C663E6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90227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Espace réservé de la date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53E43EDE-7326-40E5-A87F-7368C38939AA}" type="datetimeFigureOut">
              <a:rPr lang="fr-FR" altLang="fr-FR"/>
              <a:pPr>
                <a:defRPr/>
              </a:pPr>
              <a:t>14/12/2018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noProof="0"/>
              <a:t>Cliquez pour modifier les styles du texte du masque</a:t>
            </a:r>
          </a:p>
          <a:p>
            <a:pPr lvl="1"/>
            <a:r>
              <a:rPr lang="fr-FR" altLang="fr-FR" noProof="0"/>
              <a:t>Deuxième niveau</a:t>
            </a:r>
          </a:p>
          <a:p>
            <a:pPr lvl="2"/>
            <a:r>
              <a:rPr lang="fr-FR" altLang="fr-FR" noProof="0"/>
              <a:t>Troisième niveau</a:t>
            </a:r>
          </a:p>
          <a:p>
            <a:pPr lvl="3"/>
            <a:r>
              <a:rPr lang="fr-FR" altLang="fr-FR" noProof="0"/>
              <a:t>Quatrième niveau</a:t>
            </a:r>
          </a:p>
          <a:p>
            <a:pPr lvl="4"/>
            <a:r>
              <a:rPr lang="fr-FR" alt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Espace réservé du numéro de diapositive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0D512DDE-B25D-49AC-A82C-782441BBF9F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636351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/>
            </a:extLst>
          </p:cNvPr>
          <p:cNvSpPr/>
          <p:nvPr/>
        </p:nvSpPr>
        <p:spPr bwMode="auto">
          <a:xfrm>
            <a:off x="1476375" y="4883150"/>
            <a:ext cx="7667625" cy="1354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4" name="ZoneTexte 3">
            <a:extLst>
              <a:ext uri="{FF2B5EF4-FFF2-40B4-BE49-F238E27FC236}"/>
            </a:extLst>
          </p:cNvPr>
          <p:cNvSpPr txBox="1"/>
          <p:nvPr userDrawn="1"/>
        </p:nvSpPr>
        <p:spPr>
          <a:xfrm>
            <a:off x="1476375" y="4883150"/>
            <a:ext cx="7667625" cy="13843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fr-FR" altLang="fr-FR" sz="2000" u="sng" dirty="0" smtClean="0">
                <a:solidFill>
                  <a:schemeClr val="bg1"/>
                </a:solidFill>
                <a:latin typeface="Arial Rounded MT Bold" pitchFamily="34" charset="0"/>
              </a:rPr>
              <a:t>Alice </a:t>
            </a:r>
            <a:r>
              <a:rPr lang="fr-FR" altLang="fr-FR" sz="2000" u="sng" dirty="0" err="1" smtClean="0">
                <a:solidFill>
                  <a:schemeClr val="bg1"/>
                </a:solidFill>
                <a:latin typeface="Arial Rounded MT Bold" pitchFamily="34" charset="0"/>
              </a:rPr>
              <a:t>Gonnaud</a:t>
            </a:r>
            <a:r>
              <a:rPr lang="fr-FR" altLang="fr-FR" sz="2000" dirty="0" smtClean="0">
                <a:solidFill>
                  <a:schemeClr val="bg1"/>
                </a:solidFill>
                <a:latin typeface="Arial Rounded MT Bold" pitchFamily="34" charset="0"/>
              </a:rPr>
              <a:t>, Michaël Gaudin, Guillaume Vasseur,</a:t>
            </a:r>
          </a:p>
          <a:p>
            <a:pPr algn="ctr" eaLnBrk="1" hangingPunct="1">
              <a:defRPr/>
            </a:pPr>
            <a:r>
              <a:rPr lang="fr-FR" altLang="fr-FR" sz="2000" u="sng" dirty="0" smtClean="0">
                <a:solidFill>
                  <a:schemeClr val="bg1"/>
                </a:solidFill>
                <a:latin typeface="Arial Rounded MT Bold" pitchFamily="34" charset="0"/>
              </a:rPr>
              <a:t>Cécile Duchêne</a:t>
            </a:r>
            <a:endParaRPr lang="fr-FR" altLang="fr-FR" sz="2000" u="sng" dirty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 eaLnBrk="1" hangingPunct="1">
              <a:spcBef>
                <a:spcPts val="600"/>
              </a:spcBef>
              <a:defRPr/>
            </a:pPr>
            <a:r>
              <a:rPr lang="fr-FR" altLang="fr-FR" sz="1800" dirty="0" smtClean="0">
                <a:solidFill>
                  <a:schemeClr val="bg1"/>
                </a:solidFill>
                <a:latin typeface="Arial Rounded MT Bold" pitchFamily="34" charset="0"/>
              </a:rPr>
              <a:t>Ecole Nationale des Sciences Géographiques (ENSG)</a:t>
            </a:r>
          </a:p>
          <a:p>
            <a:pPr algn="ctr" eaLnBrk="1" hangingPunct="1">
              <a:spcBef>
                <a:spcPts val="600"/>
              </a:spcBef>
              <a:defRPr/>
            </a:pPr>
            <a:r>
              <a:rPr lang="fr-FR" altLang="fr-FR" sz="1600" dirty="0" smtClean="0">
                <a:solidFill>
                  <a:schemeClr val="bg1"/>
                </a:solidFill>
                <a:latin typeface="Arial Rounded MT Bold" pitchFamily="34" charset="0"/>
              </a:rPr>
              <a:t>prenom.nom@ensg.eu</a:t>
            </a:r>
          </a:p>
        </p:txBody>
      </p:sp>
      <p:sp>
        <p:nvSpPr>
          <p:cNvPr id="5" name="Titre 2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547813" y="115888"/>
            <a:ext cx="7345362" cy="33337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r>
              <a:rPr lang="fr-FR" altLang="fr-FR" sz="1800" b="1" dirty="0" smtClean="0">
                <a:solidFill>
                  <a:schemeClr val="accent1"/>
                </a:solidFill>
                <a:latin typeface="Calibri" pitchFamily="34" charset="0"/>
              </a:rPr>
              <a:t>14 décembre 2018 </a:t>
            </a:r>
            <a:r>
              <a:rPr lang="fr-FR" altLang="fr-FR" sz="1800" b="1" dirty="0">
                <a:solidFill>
                  <a:schemeClr val="accent1"/>
                </a:solidFill>
                <a:latin typeface="Calibri" pitchFamily="34" charset="0"/>
              </a:rPr>
              <a:t>– </a:t>
            </a:r>
            <a:r>
              <a:rPr lang="fr-FR" altLang="fr-FR" sz="1800" b="1" dirty="0" smtClean="0">
                <a:solidFill>
                  <a:schemeClr val="accent1"/>
                </a:solidFill>
                <a:latin typeface="Calibri" pitchFamily="34" charset="0"/>
              </a:rPr>
              <a:t>Rencontres QGIS</a:t>
            </a:r>
            <a:endParaRPr lang="fr-FR" altLang="fr-FR" sz="18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6" name="Picture 11" descr="D:\Users\Cduchene\Ressources\Outils\Logos\logo-ENSG-couleur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9525"/>
            <a:ext cx="1020763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re 22"/>
          <p:cNvSpPr>
            <a:spLocks noGrp="1"/>
          </p:cNvSpPr>
          <p:nvPr>
            <p:ph type="title"/>
          </p:nvPr>
        </p:nvSpPr>
        <p:spPr>
          <a:xfrm>
            <a:off x="1547664" y="1228724"/>
            <a:ext cx="7346057" cy="2581275"/>
          </a:xfrm>
        </p:spPr>
        <p:txBody>
          <a:bodyPr/>
          <a:lstStyle>
            <a:lvl1pPr algn="ctr">
              <a:spcBef>
                <a:spcPts val="0"/>
              </a:spcBef>
              <a:defRPr kumimoji="0" lang="fr-FR" sz="3200" b="1" i="0" u="none" strike="noStrike" kern="1200" cap="small" spc="20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332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EtContenu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55650" y="6453188"/>
            <a:ext cx="8388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fr-FR" altLang="fr-FR" sz="1800">
                <a:solidFill>
                  <a:srgbClr val="707679"/>
                </a:solidFill>
                <a:latin typeface="Calibri" pitchFamily="34" charset="0"/>
              </a:rPr>
              <a:t>					</a:t>
            </a:r>
          </a:p>
        </p:txBody>
      </p:sp>
      <p:graphicFrame>
        <p:nvGraphicFramePr>
          <p:cNvPr id="5" name="Tableau 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692275" y="6453188"/>
          <a:ext cx="6119812" cy="33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Contexte/</a:t>
                      </a:r>
                      <a:r>
                        <a:rPr lang="fr-FR" sz="1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Proposition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Résultats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>
                    <a:solidFill>
                      <a:schemeClr val="accent1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000" y="1339200"/>
            <a:ext cx="7992889" cy="5048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6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088" y="6453188"/>
            <a:ext cx="865187" cy="404812"/>
          </a:xfrm>
        </p:spPr>
        <p:txBody>
          <a:bodyPr/>
          <a:lstStyle>
            <a:lvl1pPr algn="l">
              <a:defRPr sz="1100" b="1">
                <a:solidFill>
                  <a:srgbClr val="8FCB17"/>
                </a:solidFill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69912-72B0-4120-9041-B7F487603827}" type="slidenum">
              <a:rPr lang="fr-BE" altLang="fr-FR"/>
              <a:pPr>
                <a:defRPr/>
              </a:pPr>
              <a:t>‹N°›</a:t>
            </a:fld>
            <a:endParaRPr lang="fr-BE" altLang="fr-FR" dirty="0"/>
          </a:p>
        </p:txBody>
      </p:sp>
    </p:spTree>
    <p:extLst>
      <p:ext uri="{BB962C8B-B14F-4D97-AF65-F5344CB8AC3E}">
        <p14:creationId xmlns:p14="http://schemas.microsoft.com/office/powerpoint/2010/main" val="378700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Seul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692275" y="6453188"/>
          <a:ext cx="6119812" cy="33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Contexte/</a:t>
                      </a:r>
                      <a:r>
                        <a:rPr lang="fr-FR" sz="1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Proposition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Résultats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Conclusion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1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4" name="Espace réservé de la date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36907-3112-4B6F-A545-42D6516ADE54}" type="slidenum">
              <a:rPr lang="fr-BE" altLang="fr-FR"/>
              <a:pPr>
                <a:defRPr/>
              </a:pPr>
              <a:t>‹N°›</a:t>
            </a:fld>
            <a:endParaRPr lang="fr-BE" altLang="fr-FR" dirty="0"/>
          </a:p>
        </p:txBody>
      </p:sp>
    </p:spTree>
    <p:extLst>
      <p:ext uri="{BB962C8B-B14F-4D97-AF65-F5344CB8AC3E}">
        <p14:creationId xmlns:p14="http://schemas.microsoft.com/office/powerpoint/2010/main" val="857937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71090-AECD-428D-BCB3-4C284B457C9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6383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EtContenu_San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/>
            </a:extLst>
          </p:cNvPr>
          <p:cNvCxnSpPr/>
          <p:nvPr/>
        </p:nvCxnSpPr>
        <p:spPr>
          <a:xfrm>
            <a:off x="1187450" y="6453188"/>
            <a:ext cx="74168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755576" y="1340768"/>
            <a:ext cx="8064897" cy="50409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1187450" y="116632"/>
            <a:ext cx="7706271" cy="720824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BE" altLang="fr-FR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D95F9-38A4-4371-A423-04EF78E7AAA8}" type="slidenum">
              <a:rPr lang="fr-BE" altLang="fr-FR"/>
              <a:pPr>
                <a:defRPr/>
              </a:pPr>
              <a:t>‹N°›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53488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Seul_San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>
            <a:extLst>
              <a:ext uri="{FF2B5EF4-FFF2-40B4-BE49-F238E27FC236}"/>
            </a:extLst>
          </p:cNvPr>
          <p:cNvCxnSpPr/>
          <p:nvPr/>
        </p:nvCxnSpPr>
        <p:spPr>
          <a:xfrm>
            <a:off x="1187450" y="6453188"/>
            <a:ext cx="74168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1187450" y="116632"/>
            <a:ext cx="7706271" cy="720824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pour modifier le style du titre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BE" altLang="fr-FR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64E2B-E761-47F1-AF68-C46EB11CB071}" type="slidenum">
              <a:rPr lang="fr-BE" altLang="fr-FR"/>
              <a:pPr>
                <a:defRPr/>
              </a:pPr>
              <a:t>‹N°›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414391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EtContenu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55650" y="6453188"/>
            <a:ext cx="8388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fr-FR" altLang="fr-FR" sz="1800">
                <a:solidFill>
                  <a:srgbClr val="707679"/>
                </a:solidFill>
                <a:latin typeface="Calibri" pitchFamily="34" charset="0"/>
              </a:rPr>
              <a:t>					</a:t>
            </a:r>
          </a:p>
        </p:txBody>
      </p:sp>
      <p:graphicFrame>
        <p:nvGraphicFramePr>
          <p:cNvPr id="5" name="Tableau 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692275" y="6453188"/>
          <a:ext cx="6119812" cy="33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Contexte/</a:t>
                      </a:r>
                      <a:r>
                        <a:rPr lang="fr-FR" sz="1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Proposition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Résultats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Conclusion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9" cy="7223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000" y="1339200"/>
            <a:ext cx="7992889" cy="504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6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088" y="6453188"/>
            <a:ext cx="865187" cy="404812"/>
          </a:xfrm>
        </p:spPr>
        <p:txBody>
          <a:bodyPr/>
          <a:lstStyle>
            <a:lvl1pPr algn="l">
              <a:defRPr sz="1100" b="1">
                <a:solidFill>
                  <a:srgbClr val="8FCB17"/>
                </a:solidFill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36856-0905-45F0-9C5F-F2D656F459D3}" type="slidenum">
              <a:rPr lang="fr-BE" altLang="fr-FR"/>
              <a:pPr>
                <a:defRPr/>
              </a:pPr>
              <a:t>‹N°›</a:t>
            </a:fld>
            <a:endParaRPr lang="fr-BE" altLang="fr-FR" dirty="0"/>
          </a:p>
        </p:txBody>
      </p:sp>
    </p:spTree>
    <p:extLst>
      <p:ext uri="{BB962C8B-B14F-4D97-AF65-F5344CB8AC3E}">
        <p14:creationId xmlns:p14="http://schemas.microsoft.com/office/powerpoint/2010/main" val="392571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Seul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692275" y="6453188"/>
          <a:ext cx="6119812" cy="33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Contexte/</a:t>
                      </a:r>
                      <a:r>
                        <a:rPr lang="fr-FR" sz="1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Proposition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Résiultats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Conclusion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4" name="Espace réservé de la date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566C9-ED40-4DC9-AB5C-EB4726491FFC}" type="slidenum">
              <a:rPr lang="fr-BE" altLang="fr-FR"/>
              <a:pPr>
                <a:defRPr/>
              </a:pPr>
              <a:t>‹N°›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47062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EtContenu_Parti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55650" y="6453188"/>
            <a:ext cx="8388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fr-FR" altLang="fr-FR" sz="1800">
                <a:solidFill>
                  <a:srgbClr val="707679"/>
                </a:solidFill>
                <a:latin typeface="Calibri" pitchFamily="34" charset="0"/>
              </a:rPr>
              <a:t>					</a:t>
            </a:r>
          </a:p>
        </p:txBody>
      </p:sp>
      <p:graphicFrame>
        <p:nvGraphicFramePr>
          <p:cNvPr id="5" name="Tableau 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692275" y="6453188"/>
          <a:ext cx="6119812" cy="33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Contexte/</a:t>
                      </a:r>
                      <a:r>
                        <a:rPr lang="fr-FR" sz="1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Proposition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Résultats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Conclusion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000" y="1339200"/>
            <a:ext cx="7992889" cy="5048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6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088" y="6453188"/>
            <a:ext cx="865187" cy="404812"/>
          </a:xfrm>
        </p:spPr>
        <p:txBody>
          <a:bodyPr/>
          <a:lstStyle>
            <a:lvl1pPr algn="l">
              <a:defRPr sz="1100" b="1">
                <a:solidFill>
                  <a:srgbClr val="8FCB17"/>
                </a:solidFill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1BD81-6111-40AA-BB0E-A377F6A77D99}" type="slidenum">
              <a:rPr lang="fr-BE" altLang="fr-FR"/>
              <a:pPr>
                <a:defRPr/>
              </a:pPr>
              <a:t>‹N°›</a:t>
            </a:fld>
            <a:endParaRPr lang="fr-BE" altLang="fr-FR" dirty="0"/>
          </a:p>
        </p:txBody>
      </p:sp>
    </p:spTree>
    <p:extLst>
      <p:ext uri="{BB962C8B-B14F-4D97-AF65-F5344CB8AC3E}">
        <p14:creationId xmlns:p14="http://schemas.microsoft.com/office/powerpoint/2010/main" val="262098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Seul_Parti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692275" y="6453188"/>
          <a:ext cx="6119812" cy="33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Contexte/</a:t>
                      </a:r>
                      <a:r>
                        <a:rPr lang="fr-FR" sz="1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Proposition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Résultats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Conclusion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4" name="Espace réservé de la date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48C7D-03B8-4C30-8586-12EBF677D3EB}" type="slidenum">
              <a:rPr lang="fr-BE" altLang="fr-FR"/>
              <a:pPr>
                <a:defRPr/>
              </a:pPr>
              <a:t>‹N°›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2662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EtContenu_Parti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55650" y="6453188"/>
            <a:ext cx="8388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fr-FR" altLang="fr-FR" sz="1800">
                <a:solidFill>
                  <a:srgbClr val="707679"/>
                </a:solidFill>
                <a:latin typeface="Calibri" pitchFamily="34" charset="0"/>
              </a:rPr>
              <a:t>					</a:t>
            </a:r>
          </a:p>
        </p:txBody>
      </p:sp>
      <p:graphicFrame>
        <p:nvGraphicFramePr>
          <p:cNvPr id="5" name="Tableau 4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692275" y="6453188"/>
          <a:ext cx="6119812" cy="33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Contexte/</a:t>
                      </a:r>
                      <a:r>
                        <a:rPr lang="fr-FR" sz="1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Proposition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Résultats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Conclusions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000" y="1339200"/>
            <a:ext cx="7992889" cy="5048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6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088" y="6453188"/>
            <a:ext cx="865187" cy="404812"/>
          </a:xfrm>
        </p:spPr>
        <p:txBody>
          <a:bodyPr/>
          <a:lstStyle>
            <a:lvl1pPr algn="l">
              <a:defRPr sz="1100" b="1">
                <a:solidFill>
                  <a:srgbClr val="8FCB17"/>
                </a:solidFill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9C58D-9F90-4902-B774-5AD2646047F0}" type="slidenum">
              <a:rPr lang="fr-BE" altLang="fr-FR"/>
              <a:pPr>
                <a:defRPr/>
              </a:pPr>
              <a:t>‹N°›</a:t>
            </a:fld>
            <a:endParaRPr lang="fr-BE" altLang="fr-FR" dirty="0"/>
          </a:p>
        </p:txBody>
      </p:sp>
    </p:spTree>
    <p:extLst>
      <p:ext uri="{BB962C8B-B14F-4D97-AF65-F5344CB8AC3E}">
        <p14:creationId xmlns:p14="http://schemas.microsoft.com/office/powerpoint/2010/main" val="402393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Seul_Parti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692275" y="6453188"/>
          <a:ext cx="6119812" cy="33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  <a:gridCol w="1529953">
                  <a:extLst>
                    <a:ext uri="{9D8B030D-6E8A-4147-A177-3AD203B41FA5}"/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fr-FR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Contexte/</a:t>
                      </a:r>
                      <a:r>
                        <a:rPr lang="fr-FR" sz="1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endParaRPr lang="fr-FR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Proposition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Résultats</a:t>
                      </a:r>
                      <a:endParaRPr lang="fr-F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Conclusion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819" marB="45819">
                    <a:solidFill>
                      <a:schemeClr val="accent2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4" name="Espace réservé de la date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9205-74F1-497B-8BBE-D1F3724CE426}" type="slidenum">
              <a:rPr lang="fr-BE" altLang="fr-FR"/>
              <a:pPr>
                <a:defRPr/>
              </a:pPr>
              <a:t>‹N°›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49401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27">
            <a:extLst>
              <a:ext uri="{FF2B5EF4-FFF2-40B4-BE49-F238E27FC236}"/>
            </a:extLst>
          </p:cNvPr>
          <p:cNvSpPr>
            <a:spLocks noChangeAspect="1"/>
          </p:cNvSpPr>
          <p:nvPr/>
        </p:nvSpPr>
        <p:spPr>
          <a:xfrm>
            <a:off x="8353425" y="6453188"/>
            <a:ext cx="755650" cy="385762"/>
          </a:xfrm>
          <a:custGeom>
            <a:avLst/>
            <a:gdLst>
              <a:gd name="connsiteX0" fmla="*/ 0 w 491613"/>
              <a:gd name="connsiteY0" fmla="*/ 49161 h 235974"/>
              <a:gd name="connsiteX1" fmla="*/ 206477 w 491613"/>
              <a:gd name="connsiteY1" fmla="*/ 0 h 235974"/>
              <a:gd name="connsiteX2" fmla="*/ 363793 w 491613"/>
              <a:gd name="connsiteY2" fmla="*/ 68826 h 235974"/>
              <a:gd name="connsiteX3" fmla="*/ 491613 w 491613"/>
              <a:gd name="connsiteY3" fmla="*/ 196645 h 235974"/>
              <a:gd name="connsiteX4" fmla="*/ 275303 w 491613"/>
              <a:gd name="connsiteY4" fmla="*/ 235974 h 235974"/>
              <a:gd name="connsiteX5" fmla="*/ 98322 w 491613"/>
              <a:gd name="connsiteY5" fmla="*/ 186813 h 235974"/>
              <a:gd name="connsiteX6" fmla="*/ 0 w 491613"/>
              <a:gd name="connsiteY6" fmla="*/ 49161 h 235974"/>
              <a:gd name="connsiteX0" fmla="*/ 0 w 491613"/>
              <a:gd name="connsiteY0" fmla="*/ 49161 h 235974"/>
              <a:gd name="connsiteX1" fmla="*/ 206477 w 491613"/>
              <a:gd name="connsiteY1" fmla="*/ 0 h 235974"/>
              <a:gd name="connsiteX2" fmla="*/ 363793 w 491613"/>
              <a:gd name="connsiteY2" fmla="*/ 68826 h 235974"/>
              <a:gd name="connsiteX3" fmla="*/ 491613 w 491613"/>
              <a:gd name="connsiteY3" fmla="*/ 196645 h 235974"/>
              <a:gd name="connsiteX4" fmla="*/ 275303 w 491613"/>
              <a:gd name="connsiteY4" fmla="*/ 235974 h 235974"/>
              <a:gd name="connsiteX5" fmla="*/ 98322 w 491613"/>
              <a:gd name="connsiteY5" fmla="*/ 186813 h 235974"/>
              <a:gd name="connsiteX6" fmla="*/ 0 w 491613"/>
              <a:gd name="connsiteY6" fmla="*/ 49161 h 235974"/>
              <a:gd name="connsiteX0" fmla="*/ 0 w 491613"/>
              <a:gd name="connsiteY0" fmla="*/ 49161 h 235974"/>
              <a:gd name="connsiteX1" fmla="*/ 206477 w 491613"/>
              <a:gd name="connsiteY1" fmla="*/ 0 h 235974"/>
              <a:gd name="connsiteX2" fmla="*/ 363793 w 491613"/>
              <a:gd name="connsiteY2" fmla="*/ 68826 h 235974"/>
              <a:gd name="connsiteX3" fmla="*/ 491613 w 491613"/>
              <a:gd name="connsiteY3" fmla="*/ 196645 h 235974"/>
              <a:gd name="connsiteX4" fmla="*/ 275303 w 491613"/>
              <a:gd name="connsiteY4" fmla="*/ 235974 h 235974"/>
              <a:gd name="connsiteX5" fmla="*/ 98322 w 491613"/>
              <a:gd name="connsiteY5" fmla="*/ 186813 h 235974"/>
              <a:gd name="connsiteX6" fmla="*/ 0 w 491613"/>
              <a:gd name="connsiteY6" fmla="*/ 49161 h 235974"/>
              <a:gd name="connsiteX0" fmla="*/ 18863 w 510476"/>
              <a:gd name="connsiteY0" fmla="*/ 49161 h 235974"/>
              <a:gd name="connsiteX1" fmla="*/ 225340 w 510476"/>
              <a:gd name="connsiteY1" fmla="*/ 0 h 235974"/>
              <a:gd name="connsiteX2" fmla="*/ 382656 w 510476"/>
              <a:gd name="connsiteY2" fmla="*/ 68826 h 235974"/>
              <a:gd name="connsiteX3" fmla="*/ 510476 w 510476"/>
              <a:gd name="connsiteY3" fmla="*/ 196645 h 235974"/>
              <a:gd name="connsiteX4" fmla="*/ 294166 w 510476"/>
              <a:gd name="connsiteY4" fmla="*/ 235974 h 235974"/>
              <a:gd name="connsiteX5" fmla="*/ 117185 w 510476"/>
              <a:gd name="connsiteY5" fmla="*/ 186813 h 235974"/>
              <a:gd name="connsiteX6" fmla="*/ 18863 w 510476"/>
              <a:gd name="connsiteY6" fmla="*/ 49161 h 235974"/>
              <a:gd name="connsiteX0" fmla="*/ 31266 w 510476"/>
              <a:gd name="connsiteY0" fmla="*/ 57107 h 235974"/>
              <a:gd name="connsiteX1" fmla="*/ 225340 w 510476"/>
              <a:gd name="connsiteY1" fmla="*/ 0 h 235974"/>
              <a:gd name="connsiteX2" fmla="*/ 382656 w 510476"/>
              <a:gd name="connsiteY2" fmla="*/ 68826 h 235974"/>
              <a:gd name="connsiteX3" fmla="*/ 510476 w 510476"/>
              <a:gd name="connsiteY3" fmla="*/ 196645 h 235974"/>
              <a:gd name="connsiteX4" fmla="*/ 294166 w 510476"/>
              <a:gd name="connsiteY4" fmla="*/ 235974 h 235974"/>
              <a:gd name="connsiteX5" fmla="*/ 117185 w 510476"/>
              <a:gd name="connsiteY5" fmla="*/ 186813 h 235974"/>
              <a:gd name="connsiteX6" fmla="*/ 31266 w 510476"/>
              <a:gd name="connsiteY6" fmla="*/ 57107 h 235974"/>
              <a:gd name="connsiteX0" fmla="*/ 31266 w 510476"/>
              <a:gd name="connsiteY0" fmla="*/ 65351 h 244218"/>
              <a:gd name="connsiteX1" fmla="*/ 225340 w 510476"/>
              <a:gd name="connsiteY1" fmla="*/ 8244 h 244218"/>
              <a:gd name="connsiteX2" fmla="*/ 382656 w 510476"/>
              <a:gd name="connsiteY2" fmla="*/ 77070 h 244218"/>
              <a:gd name="connsiteX3" fmla="*/ 510476 w 510476"/>
              <a:gd name="connsiteY3" fmla="*/ 204889 h 244218"/>
              <a:gd name="connsiteX4" fmla="*/ 294166 w 510476"/>
              <a:gd name="connsiteY4" fmla="*/ 244218 h 244218"/>
              <a:gd name="connsiteX5" fmla="*/ 117185 w 510476"/>
              <a:gd name="connsiteY5" fmla="*/ 195057 h 244218"/>
              <a:gd name="connsiteX6" fmla="*/ 31266 w 510476"/>
              <a:gd name="connsiteY6" fmla="*/ 65351 h 244218"/>
              <a:gd name="connsiteX0" fmla="*/ 31266 w 510476"/>
              <a:gd name="connsiteY0" fmla="*/ 65351 h 244218"/>
              <a:gd name="connsiteX1" fmla="*/ 225340 w 510476"/>
              <a:gd name="connsiteY1" fmla="*/ 8244 h 244218"/>
              <a:gd name="connsiteX2" fmla="*/ 382656 w 510476"/>
              <a:gd name="connsiteY2" fmla="*/ 77070 h 244218"/>
              <a:gd name="connsiteX3" fmla="*/ 510476 w 510476"/>
              <a:gd name="connsiteY3" fmla="*/ 204889 h 244218"/>
              <a:gd name="connsiteX4" fmla="*/ 294166 w 510476"/>
              <a:gd name="connsiteY4" fmla="*/ 244218 h 244218"/>
              <a:gd name="connsiteX5" fmla="*/ 117185 w 510476"/>
              <a:gd name="connsiteY5" fmla="*/ 195057 h 244218"/>
              <a:gd name="connsiteX6" fmla="*/ 31266 w 510476"/>
              <a:gd name="connsiteY6" fmla="*/ 65351 h 244218"/>
              <a:gd name="connsiteX0" fmla="*/ 31266 w 510476"/>
              <a:gd name="connsiteY0" fmla="*/ 65351 h 244218"/>
              <a:gd name="connsiteX1" fmla="*/ 225340 w 510476"/>
              <a:gd name="connsiteY1" fmla="*/ 8244 h 244218"/>
              <a:gd name="connsiteX2" fmla="*/ 382656 w 510476"/>
              <a:gd name="connsiteY2" fmla="*/ 77070 h 244218"/>
              <a:gd name="connsiteX3" fmla="*/ 510476 w 510476"/>
              <a:gd name="connsiteY3" fmla="*/ 204889 h 244218"/>
              <a:gd name="connsiteX4" fmla="*/ 294166 w 510476"/>
              <a:gd name="connsiteY4" fmla="*/ 244218 h 244218"/>
              <a:gd name="connsiteX5" fmla="*/ 117185 w 510476"/>
              <a:gd name="connsiteY5" fmla="*/ 195057 h 244218"/>
              <a:gd name="connsiteX6" fmla="*/ 31266 w 510476"/>
              <a:gd name="connsiteY6" fmla="*/ 65351 h 244218"/>
              <a:gd name="connsiteX0" fmla="*/ 31266 w 510476"/>
              <a:gd name="connsiteY0" fmla="*/ 65351 h 261965"/>
              <a:gd name="connsiteX1" fmla="*/ 225340 w 510476"/>
              <a:gd name="connsiteY1" fmla="*/ 8244 h 261965"/>
              <a:gd name="connsiteX2" fmla="*/ 382656 w 510476"/>
              <a:gd name="connsiteY2" fmla="*/ 77070 h 261965"/>
              <a:gd name="connsiteX3" fmla="*/ 510476 w 510476"/>
              <a:gd name="connsiteY3" fmla="*/ 204889 h 261965"/>
              <a:gd name="connsiteX4" fmla="*/ 294166 w 510476"/>
              <a:gd name="connsiteY4" fmla="*/ 244218 h 261965"/>
              <a:gd name="connsiteX5" fmla="*/ 117185 w 510476"/>
              <a:gd name="connsiteY5" fmla="*/ 195057 h 261965"/>
              <a:gd name="connsiteX6" fmla="*/ 31266 w 510476"/>
              <a:gd name="connsiteY6" fmla="*/ 65351 h 261965"/>
              <a:gd name="connsiteX0" fmla="*/ 31266 w 510476"/>
              <a:gd name="connsiteY0" fmla="*/ 65351 h 244218"/>
              <a:gd name="connsiteX1" fmla="*/ 225340 w 510476"/>
              <a:gd name="connsiteY1" fmla="*/ 8244 h 244218"/>
              <a:gd name="connsiteX2" fmla="*/ 382656 w 510476"/>
              <a:gd name="connsiteY2" fmla="*/ 77070 h 244218"/>
              <a:gd name="connsiteX3" fmla="*/ 510476 w 510476"/>
              <a:gd name="connsiteY3" fmla="*/ 204889 h 244218"/>
              <a:gd name="connsiteX4" fmla="*/ 294166 w 510476"/>
              <a:gd name="connsiteY4" fmla="*/ 244218 h 244218"/>
              <a:gd name="connsiteX5" fmla="*/ 117185 w 510476"/>
              <a:gd name="connsiteY5" fmla="*/ 195057 h 244218"/>
              <a:gd name="connsiteX6" fmla="*/ 31266 w 510476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401"/>
              <a:gd name="connsiteX1" fmla="*/ 194074 w 479210"/>
              <a:gd name="connsiteY1" fmla="*/ 8244 h 244401"/>
              <a:gd name="connsiteX2" fmla="*/ 351390 w 479210"/>
              <a:gd name="connsiteY2" fmla="*/ 77070 h 244401"/>
              <a:gd name="connsiteX3" fmla="*/ 479210 w 479210"/>
              <a:gd name="connsiteY3" fmla="*/ 204889 h 244401"/>
              <a:gd name="connsiteX4" fmla="*/ 262900 w 479210"/>
              <a:gd name="connsiteY4" fmla="*/ 244218 h 244401"/>
              <a:gd name="connsiteX5" fmla="*/ 85919 w 479210"/>
              <a:gd name="connsiteY5" fmla="*/ 195057 h 244401"/>
              <a:gd name="connsiteX6" fmla="*/ 0 w 479210"/>
              <a:gd name="connsiteY6" fmla="*/ 65351 h 244401"/>
              <a:gd name="connsiteX0" fmla="*/ 0 w 479210"/>
              <a:gd name="connsiteY0" fmla="*/ 65351 h 244401"/>
              <a:gd name="connsiteX1" fmla="*/ 194074 w 479210"/>
              <a:gd name="connsiteY1" fmla="*/ 8244 h 244401"/>
              <a:gd name="connsiteX2" fmla="*/ 351390 w 479210"/>
              <a:gd name="connsiteY2" fmla="*/ 77070 h 244401"/>
              <a:gd name="connsiteX3" fmla="*/ 479210 w 479210"/>
              <a:gd name="connsiteY3" fmla="*/ 204889 h 244401"/>
              <a:gd name="connsiteX4" fmla="*/ 262900 w 479210"/>
              <a:gd name="connsiteY4" fmla="*/ 244218 h 244401"/>
              <a:gd name="connsiteX5" fmla="*/ 85919 w 479210"/>
              <a:gd name="connsiteY5" fmla="*/ 195057 h 244401"/>
              <a:gd name="connsiteX6" fmla="*/ 0 w 479210"/>
              <a:gd name="connsiteY6" fmla="*/ 65351 h 244401"/>
              <a:gd name="connsiteX0" fmla="*/ 0 w 479210"/>
              <a:gd name="connsiteY0" fmla="*/ 65351 h 244401"/>
              <a:gd name="connsiteX1" fmla="*/ 194074 w 479210"/>
              <a:gd name="connsiteY1" fmla="*/ 8244 h 244401"/>
              <a:gd name="connsiteX2" fmla="*/ 351390 w 479210"/>
              <a:gd name="connsiteY2" fmla="*/ 77070 h 244401"/>
              <a:gd name="connsiteX3" fmla="*/ 479210 w 479210"/>
              <a:gd name="connsiteY3" fmla="*/ 204889 h 244401"/>
              <a:gd name="connsiteX4" fmla="*/ 262900 w 479210"/>
              <a:gd name="connsiteY4" fmla="*/ 244218 h 244401"/>
              <a:gd name="connsiteX5" fmla="*/ 85919 w 479210"/>
              <a:gd name="connsiteY5" fmla="*/ 195057 h 244401"/>
              <a:gd name="connsiteX6" fmla="*/ 0 w 479210"/>
              <a:gd name="connsiteY6" fmla="*/ 65351 h 244401"/>
              <a:gd name="connsiteX0" fmla="*/ 0 w 479210"/>
              <a:gd name="connsiteY0" fmla="*/ 65351 h 244401"/>
              <a:gd name="connsiteX1" fmla="*/ 194074 w 479210"/>
              <a:gd name="connsiteY1" fmla="*/ 8244 h 244401"/>
              <a:gd name="connsiteX2" fmla="*/ 351390 w 479210"/>
              <a:gd name="connsiteY2" fmla="*/ 77070 h 244401"/>
              <a:gd name="connsiteX3" fmla="*/ 479210 w 479210"/>
              <a:gd name="connsiteY3" fmla="*/ 204889 h 244401"/>
              <a:gd name="connsiteX4" fmla="*/ 262900 w 479210"/>
              <a:gd name="connsiteY4" fmla="*/ 244218 h 244401"/>
              <a:gd name="connsiteX5" fmla="*/ 85919 w 479210"/>
              <a:gd name="connsiteY5" fmla="*/ 195057 h 244401"/>
              <a:gd name="connsiteX6" fmla="*/ 0 w 479210"/>
              <a:gd name="connsiteY6" fmla="*/ 65351 h 244401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  <a:gd name="connsiteX0" fmla="*/ 0 w 479210"/>
              <a:gd name="connsiteY0" fmla="*/ 65351 h 244218"/>
              <a:gd name="connsiteX1" fmla="*/ 194074 w 479210"/>
              <a:gd name="connsiteY1" fmla="*/ 8244 h 244218"/>
              <a:gd name="connsiteX2" fmla="*/ 351390 w 479210"/>
              <a:gd name="connsiteY2" fmla="*/ 77070 h 244218"/>
              <a:gd name="connsiteX3" fmla="*/ 479210 w 479210"/>
              <a:gd name="connsiteY3" fmla="*/ 204889 h 244218"/>
              <a:gd name="connsiteX4" fmla="*/ 262900 w 479210"/>
              <a:gd name="connsiteY4" fmla="*/ 244218 h 244218"/>
              <a:gd name="connsiteX5" fmla="*/ 85919 w 479210"/>
              <a:gd name="connsiteY5" fmla="*/ 195057 h 244218"/>
              <a:gd name="connsiteX6" fmla="*/ 0 w 479210"/>
              <a:gd name="connsiteY6" fmla="*/ 65351 h 24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210" h="244218">
                <a:moveTo>
                  <a:pt x="0" y="65351"/>
                </a:moveTo>
                <a:cubicBezTo>
                  <a:pt x="88422" y="0"/>
                  <a:pt x="117597" y="2658"/>
                  <a:pt x="194074" y="8244"/>
                </a:cubicBezTo>
                <a:cubicBezTo>
                  <a:pt x="255489" y="22942"/>
                  <a:pt x="278735" y="24214"/>
                  <a:pt x="351390" y="77070"/>
                </a:cubicBezTo>
                <a:cubicBezTo>
                  <a:pt x="410484" y="131229"/>
                  <a:pt x="436603" y="162283"/>
                  <a:pt x="479210" y="204889"/>
                </a:cubicBezTo>
                <a:cubicBezTo>
                  <a:pt x="407107" y="217999"/>
                  <a:pt x="345818" y="239864"/>
                  <a:pt x="262900" y="244218"/>
                </a:cubicBezTo>
                <a:cubicBezTo>
                  <a:pt x="189454" y="240077"/>
                  <a:pt x="168701" y="237539"/>
                  <a:pt x="85919" y="195057"/>
                </a:cubicBezTo>
                <a:cubicBezTo>
                  <a:pt x="23925" y="148821"/>
                  <a:pt x="2214" y="123985"/>
                  <a:pt x="0" y="65351"/>
                </a:cubicBezTo>
                <a:close/>
              </a:path>
            </a:pathLst>
          </a:custGeom>
          <a:solidFill>
            <a:srgbClr val="8FC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2" name="Title Placeholder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115888"/>
            <a:ext cx="7418388" cy="722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Cliquez pour modifier le style du titre</a:t>
            </a:r>
            <a:endParaRPr dirty="0"/>
          </a:p>
        </p:txBody>
      </p:sp>
      <p:sp>
        <p:nvSpPr>
          <p:cNvPr id="1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650" y="6453188"/>
            <a:ext cx="863600" cy="404812"/>
          </a:xfrm>
          <a:prstGeom prst="rect">
            <a:avLst/>
          </a:prstGeom>
        </p:spPr>
        <p:txBody>
          <a:bodyPr anchor="t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 b="1">
                <a:solidFill>
                  <a:srgbClr val="8FCB17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1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2275" y="6453188"/>
            <a:ext cx="6551613" cy="404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b="1">
                <a:solidFill>
                  <a:schemeClr val="accent1"/>
                </a:solidFill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1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8350" y="6453188"/>
            <a:ext cx="539750" cy="336550"/>
          </a:xfrm>
          <a:prstGeom prst="rect">
            <a:avLst/>
          </a:prstGeom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0358506-2A43-450A-998E-F7B84BF2F68E}" type="slidenum">
              <a:rPr lang="fr-BE" altLang="fr-FR"/>
              <a:pPr>
                <a:defRPr/>
              </a:pPr>
              <a:t>‹N°›</a:t>
            </a:fld>
            <a:endParaRPr lang="fr-BE" altLang="fr-FR"/>
          </a:p>
        </p:txBody>
      </p:sp>
      <p:cxnSp>
        <p:nvCxnSpPr>
          <p:cNvPr id="18" name="Connecteur droit 17">
            <a:extLst>
              <a:ext uri="{FF2B5EF4-FFF2-40B4-BE49-F238E27FC236}"/>
            </a:extLst>
          </p:cNvPr>
          <p:cNvCxnSpPr/>
          <p:nvPr/>
        </p:nvCxnSpPr>
        <p:spPr>
          <a:xfrm>
            <a:off x="1187450" y="981075"/>
            <a:ext cx="74168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/>
            </a:extLst>
          </p:cNvPr>
          <p:cNvCxnSpPr/>
          <p:nvPr/>
        </p:nvCxnSpPr>
        <p:spPr>
          <a:xfrm>
            <a:off x="1547813" y="1052513"/>
            <a:ext cx="705643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1" descr="D:\Users\Cduchene\Ressources\Outils\Logos\logo-ENSG-couleur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9525"/>
            <a:ext cx="1020763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86" r:id="rId1"/>
    <p:sldLayoutId id="2147484387" r:id="rId2"/>
    <p:sldLayoutId id="2147484388" r:id="rId3"/>
    <p:sldLayoutId id="2147484389" r:id="rId4"/>
    <p:sldLayoutId id="2147484390" r:id="rId5"/>
    <p:sldLayoutId id="2147484391" r:id="rId6"/>
    <p:sldLayoutId id="2147484392" r:id="rId7"/>
    <p:sldLayoutId id="2147484393" r:id="rId8"/>
    <p:sldLayoutId id="2147484394" r:id="rId9"/>
    <p:sldLayoutId id="2147484395" r:id="rId10"/>
    <p:sldLayoutId id="2147484396" r:id="rId11"/>
    <p:sldLayoutId id="214748439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small" spc="200">
          <a:solidFill>
            <a:schemeClr val="accent1"/>
          </a:solidFill>
          <a:latin typeface="Arial Rounded MT Bold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Rounded MT Bold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Rounded MT Bold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Rounded MT Bold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Rounded MT Bold" pitchFamily="34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9770D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9770D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9770D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9770D"/>
          </a:solidFill>
          <a:latin typeface="Trebuchet MS" pitchFamily="34" charset="0"/>
        </a:defRPr>
      </a:lvl9pPr>
    </p:titleStyle>
    <p:bodyStyle>
      <a:lvl1pPr marL="457200" indent="-457200" algn="l" rtl="0" eaLnBrk="0" fontAlgn="base" hangingPunct="0">
        <a:spcBef>
          <a:spcPts val="18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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914400" indent="-457200" algn="l" rtl="0" eaLnBrk="0" fontAlgn="base" hangingPunct="0">
        <a:spcBef>
          <a:spcPts val="18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371600" indent="-457200" algn="l" rtl="0" eaLnBrk="0" fontAlgn="base" hangingPunct="0">
        <a:spcBef>
          <a:spcPts val="1200"/>
        </a:spcBef>
        <a:spcAft>
          <a:spcPct val="0"/>
        </a:spcAft>
        <a:buClr>
          <a:srgbClr val="D4E336"/>
        </a:buClr>
        <a:buSzPct val="8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828800" indent="-457200" algn="l" rtl="0" eaLnBrk="0" fontAlgn="base" hangingPunct="0">
        <a:spcBef>
          <a:spcPts val="1200"/>
        </a:spcBef>
        <a:spcAft>
          <a:spcPct val="0"/>
        </a:spcAft>
        <a:buClr>
          <a:srgbClr val="0C8228"/>
        </a:buClr>
        <a:buSzPct val="80000"/>
        <a:buFont typeface="Wingdings" pitchFamily="2" charset="2"/>
        <a:buChar char="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286000" indent="-457200" algn="l" rtl="0" eaLnBrk="0" fontAlgn="base" hangingPunct="0">
        <a:spcBef>
          <a:spcPts val="1200"/>
        </a:spcBef>
        <a:spcAft>
          <a:spcPct val="0"/>
        </a:spcAft>
        <a:buClr>
          <a:srgbClr val="C0EDA8"/>
        </a:buClr>
        <a:buSzPct val="80000"/>
        <a:buFont typeface="Wingdings" pitchFamily="2" charset="2"/>
        <a:buChar char="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743200" indent="-457200" algn="l" defTabSz="914400" rtl="0" eaLnBrk="1" latinLnBrk="0" hangingPunct="1">
        <a:spcBef>
          <a:spcPts val="1200"/>
        </a:spcBef>
        <a:buClr>
          <a:schemeClr val="accent6"/>
        </a:buClr>
        <a:buSzPct val="90000"/>
        <a:buFont typeface="Wingdings" pitchFamily="2" charset="2"/>
        <a:buChar char="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200"/>
        </a:spcBef>
        <a:buClr>
          <a:schemeClr val="accent1"/>
        </a:buClr>
        <a:buSzPct val="70000"/>
        <a:buFont typeface="Wingdings" pitchFamily="2" charset="2"/>
        <a:buChar char="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200"/>
        </a:spcBef>
        <a:buClr>
          <a:schemeClr val="accent3"/>
        </a:buClr>
        <a:buFont typeface="Courier New" pitchFamily="49" charset="0"/>
        <a:buChar char="o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2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hy2roreso.readthedocs.i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371600" y="1582738"/>
            <a:ext cx="7773988" cy="2581275"/>
          </a:xfrm>
        </p:spPr>
        <p:txBody>
          <a:bodyPr/>
          <a:lstStyle/>
          <a:p>
            <a:pPr>
              <a:defRPr/>
            </a:pPr>
            <a:r>
              <a:rPr smtClean="0">
                <a:solidFill>
                  <a:schemeClr val="tx2"/>
                </a:solidFill>
              </a:rPr>
              <a:t>Hy2roresO</a:t>
            </a:r>
            <a:r>
              <a:rPr>
                <a:solidFill>
                  <a:schemeClr val="tx2"/>
                </a:solidFill>
              </a:rPr>
              <a:t>: un plugin QGIS dédié à la hiérarchisation automatique de réseaux hydrographiques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10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4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37418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692116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17743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680353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97" name="ZoneTexte 96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98" name="ZoneTexte 97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6088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11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4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37418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692116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17743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680353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7446193" y="23720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7275798" y="30671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99" name="ZoneTexte 98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2385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12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4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37418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692116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17743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680353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7446193" y="23720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7275798" y="30671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830208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9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772299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5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102" name="ZoneTexte 101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45724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13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4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37418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692116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17743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680353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7446193" y="23720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7275798" y="30671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830208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9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772299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5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102" name="ZoneTexte 101"/>
          <p:cNvSpPr txBox="1"/>
          <p:nvPr/>
        </p:nvSpPr>
        <p:spPr>
          <a:xfrm>
            <a:off x="6952922" y="5509090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« stroke »</a:t>
            </a:r>
          </a:p>
          <a:p>
            <a:r>
              <a:rPr lang="fr-FR" dirty="0" smtClean="0"/>
              <a:t>    ~ rivière</a:t>
            </a:r>
            <a:endParaRPr lang="fr-FR" dirty="0"/>
          </a:p>
        </p:txBody>
      </p:sp>
      <p:sp>
        <p:nvSpPr>
          <p:cNvPr id="100" name="ZoneTexte 99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103" name="ZoneTexte 102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533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14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4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37418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692116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17743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680353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7446193" y="23720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7275798" y="30671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830208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9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772299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5</a:t>
            </a:r>
            <a:endParaRPr lang="fr-FR" sz="1600" dirty="0">
              <a:solidFill>
                <a:srgbClr val="000000"/>
              </a:solidFill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102" name="ZoneTexte 101"/>
          <p:cNvSpPr txBox="1"/>
          <p:nvPr/>
        </p:nvSpPr>
        <p:spPr>
          <a:xfrm>
            <a:off x="6952922" y="5509090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« stroke »</a:t>
            </a:r>
          </a:p>
          <a:p>
            <a:r>
              <a:rPr lang="fr-FR" dirty="0" smtClean="0"/>
              <a:t>    ~ rivière</a:t>
            </a:r>
            <a:endParaRPr lang="fr-FR" dirty="0"/>
          </a:p>
        </p:txBody>
      </p:sp>
      <p:sp>
        <p:nvSpPr>
          <p:cNvPr id="100" name="ZoneTexte 99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103" name="ZoneTexte 102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456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15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rgbClr val="7030A0"/>
                  </a:solidFill>
                </a:rPr>
                <a:t>1</a:t>
              </a:r>
              <a:endParaRPr lang="fr-FR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1</a:t>
              </a:r>
              <a:endParaRPr lang="fr-FR" sz="1600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2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3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4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37418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692116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17743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680353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7446193" y="23720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7275798" y="30671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830208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9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772299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5</a:t>
            </a:r>
            <a:endParaRPr lang="fr-FR" sz="1600" dirty="0">
              <a:solidFill>
                <a:srgbClr val="000000"/>
              </a:solidFill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102" name="ZoneTexte 101"/>
          <p:cNvSpPr txBox="1"/>
          <p:nvPr/>
        </p:nvSpPr>
        <p:spPr>
          <a:xfrm>
            <a:off x="6952922" y="5509090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« stroke »</a:t>
            </a:r>
          </a:p>
          <a:p>
            <a:r>
              <a:rPr lang="fr-FR" dirty="0" smtClean="0"/>
              <a:t>    ~ rivière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4047511" y="2372001"/>
            <a:ext cx="411515" cy="423826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3022765" y="2999711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1903398" y="2500884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Ellipse 103"/>
          <p:cNvSpPr/>
          <p:nvPr/>
        </p:nvSpPr>
        <p:spPr>
          <a:xfrm>
            <a:off x="916433" y="2492114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106" name="ZoneTexte 105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4703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16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rgbClr val="7030A0"/>
                  </a:solidFill>
                </a:rPr>
                <a:t>1</a:t>
              </a:r>
              <a:endParaRPr lang="fr-FR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1</a:t>
              </a:r>
              <a:endParaRPr lang="fr-FR" sz="1600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2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3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4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37418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692116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17743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680353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7446193" y="23720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7275798" y="30671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830208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9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772299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5</a:t>
            </a:r>
            <a:endParaRPr lang="fr-FR" sz="1600" dirty="0">
              <a:solidFill>
                <a:srgbClr val="000000"/>
              </a:solidFill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102" name="ZoneTexte 101"/>
          <p:cNvSpPr txBox="1"/>
          <p:nvPr/>
        </p:nvSpPr>
        <p:spPr>
          <a:xfrm>
            <a:off x="6952922" y="5509090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« stroke »</a:t>
            </a:r>
          </a:p>
          <a:p>
            <a:r>
              <a:rPr lang="fr-FR" dirty="0" smtClean="0"/>
              <a:t>    ~ rivière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4047511" y="2372001"/>
            <a:ext cx="411515" cy="423826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3022765" y="2999711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1903398" y="2500884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Ellipse 103"/>
          <p:cNvSpPr/>
          <p:nvPr/>
        </p:nvSpPr>
        <p:spPr>
          <a:xfrm>
            <a:off x="916433" y="2492114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ZoneTexte 100"/>
          <p:cNvSpPr txBox="1"/>
          <p:nvPr/>
        </p:nvSpPr>
        <p:spPr>
          <a:xfrm>
            <a:off x="5697227" y="563907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4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106" name="ZoneTexte 105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39919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17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rgbClr val="7030A0"/>
                  </a:solidFill>
                </a:rPr>
                <a:t>1</a:t>
              </a:r>
              <a:endParaRPr lang="fr-FR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rgbClr val="FF0000"/>
                  </a:solidFill>
                </a:rPr>
                <a:t>1</a:t>
              </a:r>
              <a:endParaRPr lang="fr-FR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FF0000"/>
                </a:solidFill>
              </a:rPr>
              <a:t>2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2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FF0000"/>
                </a:solidFill>
              </a:rPr>
              <a:t>3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3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FF0000"/>
                </a:solidFill>
              </a:rPr>
              <a:t>3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4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37418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692116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17743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680353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7446193" y="23720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7275798" y="30671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830208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9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772299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5</a:t>
            </a:r>
            <a:endParaRPr lang="fr-FR" sz="1600" dirty="0">
              <a:solidFill>
                <a:srgbClr val="000000"/>
              </a:solidFill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102" name="ZoneTexte 101"/>
          <p:cNvSpPr txBox="1"/>
          <p:nvPr/>
        </p:nvSpPr>
        <p:spPr>
          <a:xfrm>
            <a:off x="6952922" y="5509090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« stroke »</a:t>
            </a:r>
          </a:p>
          <a:p>
            <a:r>
              <a:rPr lang="fr-FR" dirty="0" smtClean="0"/>
              <a:t>    ~ rivière</a:t>
            </a:r>
            <a:endParaRPr lang="fr-FR" dirty="0"/>
          </a:p>
        </p:txBody>
      </p:sp>
      <p:sp>
        <p:nvSpPr>
          <p:cNvPr id="100" name="Ellipse 99"/>
          <p:cNvSpPr/>
          <p:nvPr/>
        </p:nvSpPr>
        <p:spPr>
          <a:xfrm>
            <a:off x="4047511" y="2372001"/>
            <a:ext cx="411515" cy="423826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3022765" y="2999711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1903398" y="2500884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Ellipse 103"/>
          <p:cNvSpPr/>
          <p:nvPr/>
        </p:nvSpPr>
        <p:spPr>
          <a:xfrm>
            <a:off x="916433" y="2492114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697227" y="563907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4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2352637" y="1359097"/>
            <a:ext cx="411515" cy="4238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3172155" y="2299288"/>
            <a:ext cx="411515" cy="4238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601661" y="1948175"/>
            <a:ext cx="411515" cy="4238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3505322" y="2598232"/>
            <a:ext cx="411515" cy="4238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111" name="ZoneTexte 110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112" name="ZoneTexte 111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0201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18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rgbClr val="7030A0"/>
                  </a:solidFill>
                </a:rPr>
                <a:t>1</a:t>
              </a:r>
              <a:endParaRPr lang="fr-FR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rgbClr val="FF0000"/>
                  </a:solidFill>
                </a:rPr>
                <a:t>1</a:t>
              </a:r>
              <a:endParaRPr lang="fr-FR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FF0000"/>
                </a:solidFill>
              </a:rPr>
              <a:t>2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2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FF0000"/>
                </a:solidFill>
              </a:rPr>
              <a:t>3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3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FF0000"/>
                </a:solidFill>
              </a:rPr>
              <a:t>3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4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737418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692116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617743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680353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7446193" y="237200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7275798" y="306716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830208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9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772299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5</a:t>
            </a:r>
            <a:endParaRPr lang="fr-FR" sz="1600" dirty="0">
              <a:solidFill>
                <a:srgbClr val="000000"/>
              </a:solidFill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102" name="ZoneTexte 101"/>
          <p:cNvSpPr txBox="1"/>
          <p:nvPr/>
        </p:nvSpPr>
        <p:spPr>
          <a:xfrm>
            <a:off x="6952922" y="5509090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« stroke »</a:t>
            </a:r>
          </a:p>
          <a:p>
            <a:r>
              <a:rPr lang="fr-FR" dirty="0" smtClean="0"/>
              <a:t>    ~ rivière</a:t>
            </a:r>
            <a:endParaRPr lang="fr-FR" dirty="0"/>
          </a:p>
        </p:txBody>
      </p:sp>
      <p:sp>
        <p:nvSpPr>
          <p:cNvPr id="100" name="Ellipse 99"/>
          <p:cNvSpPr/>
          <p:nvPr/>
        </p:nvSpPr>
        <p:spPr>
          <a:xfrm>
            <a:off x="4047511" y="2372001"/>
            <a:ext cx="411515" cy="423826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3022765" y="2999711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1903398" y="2500884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Ellipse 103"/>
          <p:cNvSpPr/>
          <p:nvPr/>
        </p:nvSpPr>
        <p:spPr>
          <a:xfrm>
            <a:off x="916433" y="2492114"/>
            <a:ext cx="411515" cy="42382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5697227" y="563907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</a:rPr>
              <a:t>4</a:t>
            </a:r>
            <a:endParaRPr lang="fr-FR" sz="1600" b="1" dirty="0">
              <a:solidFill>
                <a:srgbClr val="7030A0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2352637" y="1359097"/>
            <a:ext cx="411515" cy="4238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3172155" y="2299288"/>
            <a:ext cx="411515" cy="4238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601661" y="1948175"/>
            <a:ext cx="411515" cy="4238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3505322" y="2598232"/>
            <a:ext cx="411515" cy="4238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/>
          <p:cNvSpPr txBox="1"/>
          <p:nvPr/>
        </p:nvSpPr>
        <p:spPr>
          <a:xfrm>
            <a:off x="5491563" y="490909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FF0000"/>
                </a:solidFill>
              </a:rPr>
              <a:t>3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111" name="ZoneTexte 110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112" name="ZoneTexte 111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113" name="ZoneTexte 112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523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– outils implémentés</a:t>
            </a:r>
            <a:endParaRPr lang="fr-FR" dirty="0"/>
          </a:p>
        </p:txBody>
      </p:sp>
      <p:sp>
        <p:nvSpPr>
          <p:cNvPr id="17411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5046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altLang="fr-FR" dirty="0" smtClean="0">
                <a:ea typeface="ＭＳ Ｐゴシック" pitchFamily="34" charset="-128"/>
              </a:rPr>
              <a:t>Il existe des implémentations: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QGIS plugin « 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r>
              <a:rPr lang="fr-FR" altLang="fr-FR" dirty="0" smtClean="0">
                <a:ea typeface="ＭＳ Ｐゴシック" pitchFamily="34" charset="-128"/>
              </a:rPr>
              <a:t> », GRASS </a:t>
            </a:r>
            <a:r>
              <a:rPr lang="fr-FR" altLang="fr-FR" dirty="0" err="1" smtClean="0">
                <a:ea typeface="ＭＳ Ｐゴシック" pitchFamily="34" charset="-128"/>
              </a:rPr>
              <a:t>v.stream.order</a:t>
            </a:r>
            <a:endParaRPr lang="fr-FR" altLang="fr-FR" dirty="0" smtClean="0">
              <a:ea typeface="ＭＳ Ｐゴシック" pitchFamily="34" charset="-128"/>
            </a:endParaRPr>
          </a:p>
          <a:p>
            <a:r>
              <a:rPr lang="fr-FR" altLang="fr-FR" dirty="0" smtClean="0">
                <a:ea typeface="ＭＳ Ｐゴシック" pitchFamily="34" charset="-128"/>
              </a:rPr>
              <a:t>…Mais ne gèrent pas les cas complexes ni ordre de Horton</a:t>
            </a: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r>
              <a:rPr lang="fr-FR" altLang="fr-FR" dirty="0" smtClean="0">
                <a:ea typeface="ＭＳ Ｐゴシック" pitchFamily="34" charset="-128"/>
              </a:rPr>
              <a:t>Plugin </a:t>
            </a:r>
            <a:r>
              <a:rPr lang="fr-FR" altLang="fr-FR" dirty="0" err="1" smtClean="0">
                <a:ea typeface="ＭＳ Ｐゴシック" pitchFamily="34" charset="-128"/>
              </a:rPr>
              <a:t>OpenJUMP</a:t>
            </a:r>
            <a:r>
              <a:rPr lang="fr-FR" altLang="fr-FR" dirty="0" smtClean="0">
                <a:ea typeface="ＭＳ Ｐゴシック" pitchFamily="34" charset="-128"/>
              </a:rPr>
              <a:t>, gère cas complexes mais pas 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7412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84C9AF80-EF43-45A7-90E7-886EC391B9F4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19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548225" y="3120252"/>
            <a:ext cx="3725260" cy="2499846"/>
            <a:chOff x="2871" y="1314"/>
            <a:chExt cx="2799" cy="1734"/>
          </a:xfrm>
        </p:grpSpPr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15" name="Freeform 19"/>
          <p:cNvSpPr>
            <a:spLocks/>
          </p:cNvSpPr>
          <p:nvPr/>
        </p:nvSpPr>
        <p:spPr bwMode="auto">
          <a:xfrm rot="1358555">
            <a:off x="2827986" y="4016373"/>
            <a:ext cx="289047" cy="134444"/>
          </a:xfrm>
          <a:custGeom>
            <a:avLst/>
            <a:gdLst>
              <a:gd name="T0" fmla="*/ 0 w 138"/>
              <a:gd name="T1" fmla="*/ 0 h 104"/>
              <a:gd name="T2" fmla="*/ 178 w 138"/>
              <a:gd name="T3" fmla="*/ 526 h 104"/>
              <a:gd name="T4" fmla="*/ 853 w 138"/>
              <a:gd name="T5" fmla="*/ 935 h 104"/>
              <a:gd name="T6" fmla="*/ 1400 w 138"/>
              <a:gd name="T7" fmla="*/ 995 h 104"/>
              <a:gd name="T8" fmla="*/ 0 60000 65536"/>
              <a:gd name="T9" fmla="*/ 0 60000 65536"/>
              <a:gd name="T10" fmla="*/ 0 60000 65536"/>
              <a:gd name="T11" fmla="*/ 0 60000 65536"/>
              <a:gd name="T12" fmla="*/ 0 w 138"/>
              <a:gd name="T13" fmla="*/ 0 h 104"/>
              <a:gd name="T14" fmla="*/ 138 w 138"/>
              <a:gd name="T15" fmla="*/ 104 h 104"/>
              <a:gd name="connsiteX0" fmla="*/ 0 w 10854"/>
              <a:gd name="connsiteY0" fmla="*/ 0 h 9277"/>
              <a:gd name="connsiteX1" fmla="*/ 1304 w 10854"/>
              <a:gd name="connsiteY1" fmla="*/ 5192 h 9277"/>
              <a:gd name="connsiteX2" fmla="*/ 6087 w 10854"/>
              <a:gd name="connsiteY2" fmla="*/ 9231 h 9277"/>
              <a:gd name="connsiteX3" fmla="*/ 10854 w 10854"/>
              <a:gd name="connsiteY3" fmla="*/ 1036 h 9277"/>
              <a:gd name="connsiteX0" fmla="*/ 0 w 10000"/>
              <a:gd name="connsiteY0" fmla="*/ 0 h 5633"/>
              <a:gd name="connsiteX1" fmla="*/ 1201 w 10000"/>
              <a:gd name="connsiteY1" fmla="*/ 5597 h 5633"/>
              <a:gd name="connsiteX2" fmla="*/ 6657 w 10000"/>
              <a:gd name="connsiteY2" fmla="*/ 2764 h 5633"/>
              <a:gd name="connsiteX3" fmla="*/ 10000 w 10000"/>
              <a:gd name="connsiteY3" fmla="*/ 1117 h 5633"/>
              <a:gd name="connsiteX0" fmla="*/ 0 w 10000"/>
              <a:gd name="connsiteY0" fmla="*/ 0 h 5198"/>
              <a:gd name="connsiteX1" fmla="*/ 3299 w 10000"/>
              <a:gd name="connsiteY1" fmla="*/ 1879 h 5198"/>
              <a:gd name="connsiteX2" fmla="*/ 6657 w 10000"/>
              <a:gd name="connsiteY2" fmla="*/ 4907 h 5198"/>
              <a:gd name="connsiteX3" fmla="*/ 10000 w 10000"/>
              <a:gd name="connsiteY3" fmla="*/ 1983 h 5198"/>
              <a:gd name="connsiteX0" fmla="*/ 0 w 8427"/>
              <a:gd name="connsiteY0" fmla="*/ 0 h 24210"/>
              <a:gd name="connsiteX1" fmla="*/ 1726 w 8427"/>
              <a:gd name="connsiteY1" fmla="*/ 17824 h 24210"/>
              <a:gd name="connsiteX2" fmla="*/ 5084 w 8427"/>
              <a:gd name="connsiteY2" fmla="*/ 23649 h 24210"/>
              <a:gd name="connsiteX3" fmla="*/ 8427 w 8427"/>
              <a:gd name="connsiteY3" fmla="*/ 18024 h 24210"/>
              <a:gd name="connsiteX0" fmla="*/ 0 w 10622"/>
              <a:gd name="connsiteY0" fmla="*/ 0 h 9974"/>
              <a:gd name="connsiteX1" fmla="*/ 2048 w 10622"/>
              <a:gd name="connsiteY1" fmla="*/ 7362 h 9974"/>
              <a:gd name="connsiteX2" fmla="*/ 6033 w 10622"/>
              <a:gd name="connsiteY2" fmla="*/ 9768 h 9974"/>
              <a:gd name="connsiteX3" fmla="*/ 10622 w 10622"/>
              <a:gd name="connsiteY3" fmla="*/ 6911 h 9974"/>
              <a:gd name="connsiteX0" fmla="*/ 0 w 10000"/>
              <a:gd name="connsiteY0" fmla="*/ 0 h 8987"/>
              <a:gd name="connsiteX1" fmla="*/ 1928 w 10000"/>
              <a:gd name="connsiteY1" fmla="*/ 7381 h 8987"/>
              <a:gd name="connsiteX2" fmla="*/ 6266 w 10000"/>
              <a:gd name="connsiteY2" fmla="*/ 8723 h 8987"/>
              <a:gd name="connsiteX3" fmla="*/ 10000 w 10000"/>
              <a:gd name="connsiteY3" fmla="*/ 6929 h 8987"/>
              <a:gd name="connsiteX0" fmla="*/ 0 w 10000"/>
              <a:gd name="connsiteY0" fmla="*/ 0 h 9452"/>
              <a:gd name="connsiteX1" fmla="*/ 1928 w 10000"/>
              <a:gd name="connsiteY1" fmla="*/ 8213 h 9452"/>
              <a:gd name="connsiteX2" fmla="*/ 5973 w 10000"/>
              <a:gd name="connsiteY2" fmla="*/ 9111 h 9452"/>
              <a:gd name="connsiteX3" fmla="*/ 10000 w 10000"/>
              <a:gd name="connsiteY3" fmla="*/ 7710 h 9452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27338"/>
              <a:gd name="connsiteX1" fmla="*/ 1928 w 10000"/>
              <a:gd name="connsiteY1" fmla="*/ 8689 h 27338"/>
              <a:gd name="connsiteX2" fmla="*/ 3630 w 10000"/>
              <a:gd name="connsiteY2" fmla="*/ 27272 h 27338"/>
              <a:gd name="connsiteX3" fmla="*/ 10000 w 10000"/>
              <a:gd name="connsiteY3" fmla="*/ 8157 h 27338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150" y="3278"/>
                  <a:pt x="933" y="7083"/>
                  <a:pt x="1928" y="8689"/>
                </a:cubicBezTo>
                <a:cubicBezTo>
                  <a:pt x="2923" y="10295"/>
                  <a:pt x="4481" y="10149"/>
                  <a:pt x="5973" y="9639"/>
                </a:cubicBezTo>
                <a:cubicBezTo>
                  <a:pt x="7464" y="11020"/>
                  <a:pt x="9329" y="7983"/>
                  <a:pt x="10000" y="8157"/>
                </a:cubicBezTo>
              </a:path>
            </a:pathLst>
          </a:custGeom>
          <a:noFill/>
          <a:ln w="38100">
            <a:solidFill>
              <a:srgbClr val="00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497768" y="322018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î</a:t>
            </a:r>
            <a:r>
              <a:rPr lang="fr-FR" dirty="0" smtClean="0"/>
              <a:t>le</a:t>
            </a:r>
            <a:endParaRPr lang="fr-FR" dirty="0"/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 rot="20875900">
            <a:off x="3610922" y="4400162"/>
            <a:ext cx="728041" cy="375706"/>
          </a:xfrm>
          <a:custGeom>
            <a:avLst/>
            <a:gdLst>
              <a:gd name="T0" fmla="*/ 0 w 138"/>
              <a:gd name="T1" fmla="*/ 0 h 104"/>
              <a:gd name="T2" fmla="*/ 178 w 138"/>
              <a:gd name="T3" fmla="*/ 526 h 104"/>
              <a:gd name="T4" fmla="*/ 853 w 138"/>
              <a:gd name="T5" fmla="*/ 935 h 104"/>
              <a:gd name="T6" fmla="*/ 1400 w 138"/>
              <a:gd name="T7" fmla="*/ 995 h 104"/>
              <a:gd name="T8" fmla="*/ 0 60000 65536"/>
              <a:gd name="T9" fmla="*/ 0 60000 65536"/>
              <a:gd name="T10" fmla="*/ 0 60000 65536"/>
              <a:gd name="T11" fmla="*/ 0 60000 65536"/>
              <a:gd name="T12" fmla="*/ 0 w 138"/>
              <a:gd name="T13" fmla="*/ 0 h 104"/>
              <a:gd name="T14" fmla="*/ 138 w 138"/>
              <a:gd name="T15" fmla="*/ 104 h 104"/>
              <a:gd name="connsiteX0" fmla="*/ 0 w 10854"/>
              <a:gd name="connsiteY0" fmla="*/ 0 h 9277"/>
              <a:gd name="connsiteX1" fmla="*/ 1304 w 10854"/>
              <a:gd name="connsiteY1" fmla="*/ 5192 h 9277"/>
              <a:gd name="connsiteX2" fmla="*/ 6087 w 10854"/>
              <a:gd name="connsiteY2" fmla="*/ 9231 h 9277"/>
              <a:gd name="connsiteX3" fmla="*/ 10854 w 10854"/>
              <a:gd name="connsiteY3" fmla="*/ 1036 h 9277"/>
              <a:gd name="connsiteX0" fmla="*/ 0 w 10000"/>
              <a:gd name="connsiteY0" fmla="*/ 0 h 5633"/>
              <a:gd name="connsiteX1" fmla="*/ 1201 w 10000"/>
              <a:gd name="connsiteY1" fmla="*/ 5597 h 5633"/>
              <a:gd name="connsiteX2" fmla="*/ 6657 w 10000"/>
              <a:gd name="connsiteY2" fmla="*/ 2764 h 5633"/>
              <a:gd name="connsiteX3" fmla="*/ 10000 w 10000"/>
              <a:gd name="connsiteY3" fmla="*/ 1117 h 5633"/>
              <a:gd name="connsiteX0" fmla="*/ 0 w 10000"/>
              <a:gd name="connsiteY0" fmla="*/ 0 h 5198"/>
              <a:gd name="connsiteX1" fmla="*/ 3299 w 10000"/>
              <a:gd name="connsiteY1" fmla="*/ 1879 h 5198"/>
              <a:gd name="connsiteX2" fmla="*/ 6657 w 10000"/>
              <a:gd name="connsiteY2" fmla="*/ 4907 h 5198"/>
              <a:gd name="connsiteX3" fmla="*/ 10000 w 10000"/>
              <a:gd name="connsiteY3" fmla="*/ 1983 h 5198"/>
              <a:gd name="connsiteX0" fmla="*/ 0 w 8427"/>
              <a:gd name="connsiteY0" fmla="*/ 0 h 24210"/>
              <a:gd name="connsiteX1" fmla="*/ 1726 w 8427"/>
              <a:gd name="connsiteY1" fmla="*/ 17824 h 24210"/>
              <a:gd name="connsiteX2" fmla="*/ 5084 w 8427"/>
              <a:gd name="connsiteY2" fmla="*/ 23649 h 24210"/>
              <a:gd name="connsiteX3" fmla="*/ 8427 w 8427"/>
              <a:gd name="connsiteY3" fmla="*/ 18024 h 24210"/>
              <a:gd name="connsiteX0" fmla="*/ 0 w 10622"/>
              <a:gd name="connsiteY0" fmla="*/ 0 h 9974"/>
              <a:gd name="connsiteX1" fmla="*/ 2048 w 10622"/>
              <a:gd name="connsiteY1" fmla="*/ 7362 h 9974"/>
              <a:gd name="connsiteX2" fmla="*/ 6033 w 10622"/>
              <a:gd name="connsiteY2" fmla="*/ 9768 h 9974"/>
              <a:gd name="connsiteX3" fmla="*/ 10622 w 10622"/>
              <a:gd name="connsiteY3" fmla="*/ 6911 h 9974"/>
              <a:gd name="connsiteX0" fmla="*/ 0 w 10000"/>
              <a:gd name="connsiteY0" fmla="*/ 0 h 8987"/>
              <a:gd name="connsiteX1" fmla="*/ 1928 w 10000"/>
              <a:gd name="connsiteY1" fmla="*/ 7381 h 8987"/>
              <a:gd name="connsiteX2" fmla="*/ 6266 w 10000"/>
              <a:gd name="connsiteY2" fmla="*/ 8723 h 8987"/>
              <a:gd name="connsiteX3" fmla="*/ 10000 w 10000"/>
              <a:gd name="connsiteY3" fmla="*/ 6929 h 8987"/>
              <a:gd name="connsiteX0" fmla="*/ 0 w 10000"/>
              <a:gd name="connsiteY0" fmla="*/ 0 h 9452"/>
              <a:gd name="connsiteX1" fmla="*/ 1928 w 10000"/>
              <a:gd name="connsiteY1" fmla="*/ 8213 h 9452"/>
              <a:gd name="connsiteX2" fmla="*/ 5973 w 10000"/>
              <a:gd name="connsiteY2" fmla="*/ 9111 h 9452"/>
              <a:gd name="connsiteX3" fmla="*/ 10000 w 10000"/>
              <a:gd name="connsiteY3" fmla="*/ 7710 h 9452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27338"/>
              <a:gd name="connsiteX1" fmla="*/ 1928 w 10000"/>
              <a:gd name="connsiteY1" fmla="*/ 8689 h 27338"/>
              <a:gd name="connsiteX2" fmla="*/ 3630 w 10000"/>
              <a:gd name="connsiteY2" fmla="*/ 27272 h 27338"/>
              <a:gd name="connsiteX3" fmla="*/ 10000 w 10000"/>
              <a:gd name="connsiteY3" fmla="*/ 8157 h 27338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9987"/>
              <a:gd name="connsiteX1" fmla="*/ 1928 w 10000"/>
              <a:gd name="connsiteY1" fmla="*/ 8689 h 9987"/>
              <a:gd name="connsiteX2" fmla="*/ 5973 w 10000"/>
              <a:gd name="connsiteY2" fmla="*/ 9639 h 9987"/>
              <a:gd name="connsiteX3" fmla="*/ 10000 w 10000"/>
              <a:gd name="connsiteY3" fmla="*/ 8157 h 9987"/>
              <a:gd name="connsiteX0" fmla="*/ 0 w 9971"/>
              <a:gd name="connsiteY0" fmla="*/ 0 h 10000"/>
              <a:gd name="connsiteX1" fmla="*/ 1928 w 9971"/>
              <a:gd name="connsiteY1" fmla="*/ 8700 h 10000"/>
              <a:gd name="connsiteX2" fmla="*/ 5973 w 9971"/>
              <a:gd name="connsiteY2" fmla="*/ 9652 h 10000"/>
              <a:gd name="connsiteX3" fmla="*/ 9971 w 9971"/>
              <a:gd name="connsiteY3" fmla="*/ 7611 h 10000"/>
              <a:gd name="connsiteX0" fmla="*/ 0 w 10238"/>
              <a:gd name="connsiteY0" fmla="*/ 0 h 10000"/>
              <a:gd name="connsiteX1" fmla="*/ 1934 w 10238"/>
              <a:gd name="connsiteY1" fmla="*/ 8700 h 10000"/>
              <a:gd name="connsiteX2" fmla="*/ 5990 w 10238"/>
              <a:gd name="connsiteY2" fmla="*/ 9652 h 10000"/>
              <a:gd name="connsiteX3" fmla="*/ 10238 w 10238"/>
              <a:gd name="connsiteY3" fmla="*/ 6087 h 10000"/>
              <a:gd name="connsiteX0" fmla="*/ 0 w 10238"/>
              <a:gd name="connsiteY0" fmla="*/ 0 h 10000"/>
              <a:gd name="connsiteX1" fmla="*/ 1934 w 10238"/>
              <a:gd name="connsiteY1" fmla="*/ 8700 h 10000"/>
              <a:gd name="connsiteX2" fmla="*/ 5990 w 10238"/>
              <a:gd name="connsiteY2" fmla="*/ 9652 h 10000"/>
              <a:gd name="connsiteX3" fmla="*/ 10238 w 10238"/>
              <a:gd name="connsiteY3" fmla="*/ 6087 h 10000"/>
              <a:gd name="connsiteX0" fmla="*/ 0 w 10238"/>
              <a:gd name="connsiteY0" fmla="*/ 0 h 10359"/>
              <a:gd name="connsiteX1" fmla="*/ 1934 w 10238"/>
              <a:gd name="connsiteY1" fmla="*/ 8700 h 10359"/>
              <a:gd name="connsiteX2" fmla="*/ 5433 w 10238"/>
              <a:gd name="connsiteY2" fmla="*/ 10123 h 10359"/>
              <a:gd name="connsiteX3" fmla="*/ 10238 w 10238"/>
              <a:gd name="connsiteY3" fmla="*/ 6087 h 10359"/>
              <a:gd name="connsiteX0" fmla="*/ 0 w 10958"/>
              <a:gd name="connsiteY0" fmla="*/ 0 h 12578"/>
              <a:gd name="connsiteX1" fmla="*/ 2654 w 10958"/>
              <a:gd name="connsiteY1" fmla="*/ 10842 h 12578"/>
              <a:gd name="connsiteX2" fmla="*/ 6153 w 10958"/>
              <a:gd name="connsiteY2" fmla="*/ 12265 h 12578"/>
              <a:gd name="connsiteX3" fmla="*/ 10958 w 10958"/>
              <a:gd name="connsiteY3" fmla="*/ 8229 h 12578"/>
              <a:gd name="connsiteX0" fmla="*/ 0 w 10958"/>
              <a:gd name="connsiteY0" fmla="*/ 0 h 12578"/>
              <a:gd name="connsiteX1" fmla="*/ 2654 w 10958"/>
              <a:gd name="connsiteY1" fmla="*/ 10842 h 12578"/>
              <a:gd name="connsiteX2" fmla="*/ 6153 w 10958"/>
              <a:gd name="connsiteY2" fmla="*/ 12265 h 12578"/>
              <a:gd name="connsiteX3" fmla="*/ 10958 w 10958"/>
              <a:gd name="connsiteY3" fmla="*/ 8229 h 12578"/>
              <a:gd name="connsiteX0" fmla="*/ 0 w 10193"/>
              <a:gd name="connsiteY0" fmla="*/ 0 h 12578"/>
              <a:gd name="connsiteX1" fmla="*/ 2654 w 10193"/>
              <a:gd name="connsiteY1" fmla="*/ 10842 h 12578"/>
              <a:gd name="connsiteX2" fmla="*/ 6153 w 10193"/>
              <a:gd name="connsiteY2" fmla="*/ 12265 h 12578"/>
              <a:gd name="connsiteX3" fmla="*/ 10193 w 10193"/>
              <a:gd name="connsiteY3" fmla="*/ 9212 h 12578"/>
              <a:gd name="connsiteX0" fmla="*/ 0 w 10193"/>
              <a:gd name="connsiteY0" fmla="*/ 0 h 11295"/>
              <a:gd name="connsiteX1" fmla="*/ 2654 w 10193"/>
              <a:gd name="connsiteY1" fmla="*/ 10842 h 11295"/>
              <a:gd name="connsiteX2" fmla="*/ 10193 w 10193"/>
              <a:gd name="connsiteY2" fmla="*/ 9212 h 11295"/>
              <a:gd name="connsiteX0" fmla="*/ 0 w 10193"/>
              <a:gd name="connsiteY0" fmla="*/ 0 h 11557"/>
              <a:gd name="connsiteX1" fmla="*/ 2654 w 10193"/>
              <a:gd name="connsiteY1" fmla="*/ 10842 h 11557"/>
              <a:gd name="connsiteX2" fmla="*/ 10193 w 10193"/>
              <a:gd name="connsiteY2" fmla="*/ 9212 h 11557"/>
              <a:gd name="connsiteX0" fmla="*/ 0 w 10193"/>
              <a:gd name="connsiteY0" fmla="*/ 0 h 11283"/>
              <a:gd name="connsiteX1" fmla="*/ 2654 w 10193"/>
              <a:gd name="connsiteY1" fmla="*/ 10842 h 11283"/>
              <a:gd name="connsiteX2" fmla="*/ 5689 w 10193"/>
              <a:gd name="connsiteY2" fmla="*/ 9182 h 11283"/>
              <a:gd name="connsiteX3" fmla="*/ 10193 w 10193"/>
              <a:gd name="connsiteY3" fmla="*/ 9212 h 11283"/>
              <a:gd name="connsiteX0" fmla="*/ 0 w 10796"/>
              <a:gd name="connsiteY0" fmla="*/ 0 h 11283"/>
              <a:gd name="connsiteX1" fmla="*/ 2654 w 10796"/>
              <a:gd name="connsiteY1" fmla="*/ 10842 h 11283"/>
              <a:gd name="connsiteX2" fmla="*/ 5689 w 10796"/>
              <a:gd name="connsiteY2" fmla="*/ 9182 h 11283"/>
              <a:gd name="connsiteX3" fmla="*/ 10796 w 10796"/>
              <a:gd name="connsiteY3" fmla="*/ 10560 h 11283"/>
              <a:gd name="connsiteX0" fmla="*/ 0 w 10796"/>
              <a:gd name="connsiteY0" fmla="*/ 0 h 11283"/>
              <a:gd name="connsiteX1" fmla="*/ 2654 w 10796"/>
              <a:gd name="connsiteY1" fmla="*/ 10842 h 11283"/>
              <a:gd name="connsiteX2" fmla="*/ 5689 w 10796"/>
              <a:gd name="connsiteY2" fmla="*/ 9182 h 11283"/>
              <a:gd name="connsiteX3" fmla="*/ 10796 w 10796"/>
              <a:gd name="connsiteY3" fmla="*/ 10560 h 11283"/>
              <a:gd name="connsiteX0" fmla="*/ 0 w 10796"/>
              <a:gd name="connsiteY0" fmla="*/ 0 h 10560"/>
              <a:gd name="connsiteX1" fmla="*/ 1370 w 10796"/>
              <a:gd name="connsiteY1" fmla="*/ 9427 h 10560"/>
              <a:gd name="connsiteX2" fmla="*/ 5689 w 10796"/>
              <a:gd name="connsiteY2" fmla="*/ 9182 h 10560"/>
              <a:gd name="connsiteX3" fmla="*/ 10796 w 10796"/>
              <a:gd name="connsiteY3" fmla="*/ 10560 h 10560"/>
              <a:gd name="connsiteX0" fmla="*/ 0 w 10848"/>
              <a:gd name="connsiteY0" fmla="*/ 0 h 10121"/>
              <a:gd name="connsiteX1" fmla="*/ 1370 w 10848"/>
              <a:gd name="connsiteY1" fmla="*/ 9427 h 10121"/>
              <a:gd name="connsiteX2" fmla="*/ 5689 w 10848"/>
              <a:gd name="connsiteY2" fmla="*/ 9182 h 10121"/>
              <a:gd name="connsiteX3" fmla="*/ 10848 w 10848"/>
              <a:gd name="connsiteY3" fmla="*/ 10121 h 1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8" h="10121">
                <a:moveTo>
                  <a:pt x="0" y="0"/>
                </a:moveTo>
                <a:cubicBezTo>
                  <a:pt x="1079" y="3343"/>
                  <a:pt x="422" y="7897"/>
                  <a:pt x="1370" y="9427"/>
                </a:cubicBezTo>
                <a:cubicBezTo>
                  <a:pt x="2318" y="10957"/>
                  <a:pt x="4433" y="9454"/>
                  <a:pt x="5689" y="9182"/>
                </a:cubicBezTo>
                <a:cubicBezTo>
                  <a:pt x="6946" y="8910"/>
                  <a:pt x="9405" y="9225"/>
                  <a:pt x="10848" y="10121"/>
                </a:cubicBezTo>
              </a:path>
            </a:pathLst>
          </a:custGeom>
          <a:noFill/>
          <a:ln w="38100">
            <a:solidFill>
              <a:srgbClr val="00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 rot="11520572">
            <a:off x="3610903" y="4560242"/>
            <a:ext cx="791931" cy="235015"/>
          </a:xfrm>
          <a:custGeom>
            <a:avLst/>
            <a:gdLst>
              <a:gd name="T0" fmla="*/ 0 w 138"/>
              <a:gd name="T1" fmla="*/ 0 h 104"/>
              <a:gd name="T2" fmla="*/ 178 w 138"/>
              <a:gd name="T3" fmla="*/ 526 h 104"/>
              <a:gd name="T4" fmla="*/ 853 w 138"/>
              <a:gd name="T5" fmla="*/ 935 h 104"/>
              <a:gd name="T6" fmla="*/ 1400 w 138"/>
              <a:gd name="T7" fmla="*/ 995 h 104"/>
              <a:gd name="T8" fmla="*/ 0 60000 65536"/>
              <a:gd name="T9" fmla="*/ 0 60000 65536"/>
              <a:gd name="T10" fmla="*/ 0 60000 65536"/>
              <a:gd name="T11" fmla="*/ 0 60000 65536"/>
              <a:gd name="T12" fmla="*/ 0 w 138"/>
              <a:gd name="T13" fmla="*/ 0 h 104"/>
              <a:gd name="T14" fmla="*/ 138 w 138"/>
              <a:gd name="T15" fmla="*/ 104 h 104"/>
              <a:gd name="connsiteX0" fmla="*/ 0 w 10854"/>
              <a:gd name="connsiteY0" fmla="*/ 0 h 9277"/>
              <a:gd name="connsiteX1" fmla="*/ 1304 w 10854"/>
              <a:gd name="connsiteY1" fmla="*/ 5192 h 9277"/>
              <a:gd name="connsiteX2" fmla="*/ 6087 w 10854"/>
              <a:gd name="connsiteY2" fmla="*/ 9231 h 9277"/>
              <a:gd name="connsiteX3" fmla="*/ 10854 w 10854"/>
              <a:gd name="connsiteY3" fmla="*/ 1036 h 9277"/>
              <a:gd name="connsiteX0" fmla="*/ 0 w 10000"/>
              <a:gd name="connsiteY0" fmla="*/ 0 h 5633"/>
              <a:gd name="connsiteX1" fmla="*/ 1201 w 10000"/>
              <a:gd name="connsiteY1" fmla="*/ 5597 h 5633"/>
              <a:gd name="connsiteX2" fmla="*/ 6657 w 10000"/>
              <a:gd name="connsiteY2" fmla="*/ 2764 h 5633"/>
              <a:gd name="connsiteX3" fmla="*/ 10000 w 10000"/>
              <a:gd name="connsiteY3" fmla="*/ 1117 h 5633"/>
              <a:gd name="connsiteX0" fmla="*/ 0 w 10000"/>
              <a:gd name="connsiteY0" fmla="*/ 0 h 5198"/>
              <a:gd name="connsiteX1" fmla="*/ 3299 w 10000"/>
              <a:gd name="connsiteY1" fmla="*/ 1879 h 5198"/>
              <a:gd name="connsiteX2" fmla="*/ 6657 w 10000"/>
              <a:gd name="connsiteY2" fmla="*/ 4907 h 5198"/>
              <a:gd name="connsiteX3" fmla="*/ 10000 w 10000"/>
              <a:gd name="connsiteY3" fmla="*/ 1983 h 5198"/>
              <a:gd name="connsiteX0" fmla="*/ 0 w 8427"/>
              <a:gd name="connsiteY0" fmla="*/ 0 h 24210"/>
              <a:gd name="connsiteX1" fmla="*/ 1726 w 8427"/>
              <a:gd name="connsiteY1" fmla="*/ 17824 h 24210"/>
              <a:gd name="connsiteX2" fmla="*/ 5084 w 8427"/>
              <a:gd name="connsiteY2" fmla="*/ 23649 h 24210"/>
              <a:gd name="connsiteX3" fmla="*/ 8427 w 8427"/>
              <a:gd name="connsiteY3" fmla="*/ 18024 h 24210"/>
              <a:gd name="connsiteX0" fmla="*/ 0 w 10622"/>
              <a:gd name="connsiteY0" fmla="*/ 0 h 9974"/>
              <a:gd name="connsiteX1" fmla="*/ 2048 w 10622"/>
              <a:gd name="connsiteY1" fmla="*/ 7362 h 9974"/>
              <a:gd name="connsiteX2" fmla="*/ 6033 w 10622"/>
              <a:gd name="connsiteY2" fmla="*/ 9768 h 9974"/>
              <a:gd name="connsiteX3" fmla="*/ 10622 w 10622"/>
              <a:gd name="connsiteY3" fmla="*/ 6911 h 9974"/>
              <a:gd name="connsiteX0" fmla="*/ 0 w 10000"/>
              <a:gd name="connsiteY0" fmla="*/ 0 h 8987"/>
              <a:gd name="connsiteX1" fmla="*/ 1928 w 10000"/>
              <a:gd name="connsiteY1" fmla="*/ 7381 h 8987"/>
              <a:gd name="connsiteX2" fmla="*/ 6266 w 10000"/>
              <a:gd name="connsiteY2" fmla="*/ 8723 h 8987"/>
              <a:gd name="connsiteX3" fmla="*/ 10000 w 10000"/>
              <a:gd name="connsiteY3" fmla="*/ 6929 h 8987"/>
              <a:gd name="connsiteX0" fmla="*/ 0 w 10000"/>
              <a:gd name="connsiteY0" fmla="*/ 0 h 9452"/>
              <a:gd name="connsiteX1" fmla="*/ 1928 w 10000"/>
              <a:gd name="connsiteY1" fmla="*/ 8213 h 9452"/>
              <a:gd name="connsiteX2" fmla="*/ 5973 w 10000"/>
              <a:gd name="connsiteY2" fmla="*/ 9111 h 9452"/>
              <a:gd name="connsiteX3" fmla="*/ 10000 w 10000"/>
              <a:gd name="connsiteY3" fmla="*/ 7710 h 9452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27338"/>
              <a:gd name="connsiteX1" fmla="*/ 1928 w 10000"/>
              <a:gd name="connsiteY1" fmla="*/ 8689 h 27338"/>
              <a:gd name="connsiteX2" fmla="*/ 3630 w 10000"/>
              <a:gd name="connsiteY2" fmla="*/ 27272 h 27338"/>
              <a:gd name="connsiteX3" fmla="*/ 10000 w 10000"/>
              <a:gd name="connsiteY3" fmla="*/ 8157 h 27338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9987"/>
              <a:gd name="connsiteX1" fmla="*/ 1928 w 10000"/>
              <a:gd name="connsiteY1" fmla="*/ 8689 h 9987"/>
              <a:gd name="connsiteX2" fmla="*/ 5973 w 10000"/>
              <a:gd name="connsiteY2" fmla="*/ 9639 h 9987"/>
              <a:gd name="connsiteX3" fmla="*/ 10000 w 10000"/>
              <a:gd name="connsiteY3" fmla="*/ 8157 h 9987"/>
              <a:gd name="connsiteX0" fmla="*/ 0 w 10000"/>
              <a:gd name="connsiteY0" fmla="*/ 0 h 10262"/>
              <a:gd name="connsiteX1" fmla="*/ 1928 w 10000"/>
              <a:gd name="connsiteY1" fmla="*/ 8700 h 10262"/>
              <a:gd name="connsiteX2" fmla="*/ 5973 w 10000"/>
              <a:gd name="connsiteY2" fmla="*/ 10003 h 10262"/>
              <a:gd name="connsiteX3" fmla="*/ 10000 w 10000"/>
              <a:gd name="connsiteY3" fmla="*/ 8168 h 10262"/>
              <a:gd name="connsiteX0" fmla="*/ 0 w 9813"/>
              <a:gd name="connsiteY0" fmla="*/ 0 h 9008"/>
              <a:gd name="connsiteX1" fmla="*/ 1741 w 9813"/>
              <a:gd name="connsiteY1" fmla="*/ 7485 h 9008"/>
              <a:gd name="connsiteX2" fmla="*/ 5786 w 9813"/>
              <a:gd name="connsiteY2" fmla="*/ 8788 h 9008"/>
              <a:gd name="connsiteX3" fmla="*/ 9813 w 9813"/>
              <a:gd name="connsiteY3" fmla="*/ 6953 h 9008"/>
              <a:gd name="connsiteX0" fmla="*/ 0 w 10000"/>
              <a:gd name="connsiteY0" fmla="*/ 0 h 9844"/>
              <a:gd name="connsiteX1" fmla="*/ 2660 w 10000"/>
              <a:gd name="connsiteY1" fmla="*/ 6421 h 9844"/>
              <a:gd name="connsiteX2" fmla="*/ 5896 w 10000"/>
              <a:gd name="connsiteY2" fmla="*/ 9756 h 9844"/>
              <a:gd name="connsiteX3" fmla="*/ 10000 w 10000"/>
              <a:gd name="connsiteY3" fmla="*/ 7719 h 9844"/>
              <a:gd name="connsiteX0" fmla="*/ 0 w 11985"/>
              <a:gd name="connsiteY0" fmla="*/ 0 h 10856"/>
              <a:gd name="connsiteX1" fmla="*/ 4645 w 11985"/>
              <a:gd name="connsiteY1" fmla="*/ 7374 h 10856"/>
              <a:gd name="connsiteX2" fmla="*/ 7881 w 11985"/>
              <a:gd name="connsiteY2" fmla="*/ 10762 h 10856"/>
              <a:gd name="connsiteX3" fmla="*/ 11985 w 11985"/>
              <a:gd name="connsiteY3" fmla="*/ 8692 h 10856"/>
              <a:gd name="connsiteX0" fmla="*/ 0 w 11985"/>
              <a:gd name="connsiteY0" fmla="*/ 0 h 8692"/>
              <a:gd name="connsiteX1" fmla="*/ 4645 w 11985"/>
              <a:gd name="connsiteY1" fmla="*/ 7374 h 8692"/>
              <a:gd name="connsiteX2" fmla="*/ 11985 w 11985"/>
              <a:gd name="connsiteY2" fmla="*/ 8692 h 8692"/>
              <a:gd name="connsiteX0" fmla="*/ 0 w 9102"/>
              <a:gd name="connsiteY0" fmla="*/ 0 h 10176"/>
              <a:gd name="connsiteX1" fmla="*/ 3876 w 9102"/>
              <a:gd name="connsiteY1" fmla="*/ 8484 h 10176"/>
              <a:gd name="connsiteX2" fmla="*/ 9102 w 9102"/>
              <a:gd name="connsiteY2" fmla="*/ 10176 h 10176"/>
              <a:gd name="connsiteX0" fmla="*/ 0 w 10426"/>
              <a:gd name="connsiteY0" fmla="*/ 0 h 10654"/>
              <a:gd name="connsiteX1" fmla="*/ 4684 w 10426"/>
              <a:gd name="connsiteY1" fmla="*/ 8991 h 10654"/>
              <a:gd name="connsiteX2" fmla="*/ 10426 w 10426"/>
              <a:gd name="connsiteY2" fmla="*/ 10654 h 10654"/>
              <a:gd name="connsiteX0" fmla="*/ 0 w 10426"/>
              <a:gd name="connsiteY0" fmla="*/ 0 h 10654"/>
              <a:gd name="connsiteX1" fmla="*/ 4684 w 10426"/>
              <a:gd name="connsiteY1" fmla="*/ 8991 h 10654"/>
              <a:gd name="connsiteX2" fmla="*/ 10426 w 10426"/>
              <a:gd name="connsiteY2" fmla="*/ 10654 h 10654"/>
              <a:gd name="connsiteX0" fmla="*/ 0 w 10271"/>
              <a:gd name="connsiteY0" fmla="*/ 0 h 11067"/>
              <a:gd name="connsiteX1" fmla="*/ 4529 w 10271"/>
              <a:gd name="connsiteY1" fmla="*/ 9404 h 11067"/>
              <a:gd name="connsiteX2" fmla="*/ 10271 w 10271"/>
              <a:gd name="connsiteY2" fmla="*/ 11067 h 11067"/>
              <a:gd name="connsiteX0" fmla="*/ 0 w 12647"/>
              <a:gd name="connsiteY0" fmla="*/ 0 h 8265"/>
              <a:gd name="connsiteX1" fmla="*/ 6905 w 12647"/>
              <a:gd name="connsiteY1" fmla="*/ 6602 h 8265"/>
              <a:gd name="connsiteX2" fmla="*/ 12647 w 12647"/>
              <a:gd name="connsiteY2" fmla="*/ 8265 h 8265"/>
              <a:gd name="connsiteX0" fmla="*/ 0 w 10000"/>
              <a:gd name="connsiteY0" fmla="*/ 34 h 10034"/>
              <a:gd name="connsiteX1" fmla="*/ 5460 w 10000"/>
              <a:gd name="connsiteY1" fmla="*/ 8022 h 10034"/>
              <a:gd name="connsiteX2" fmla="*/ 10000 w 10000"/>
              <a:gd name="connsiteY2" fmla="*/ 10034 h 10034"/>
              <a:gd name="connsiteX0" fmla="*/ 0 w 10991"/>
              <a:gd name="connsiteY0" fmla="*/ 41 h 9007"/>
              <a:gd name="connsiteX1" fmla="*/ 6451 w 10991"/>
              <a:gd name="connsiteY1" fmla="*/ 6995 h 9007"/>
              <a:gd name="connsiteX2" fmla="*/ 10991 w 10991"/>
              <a:gd name="connsiteY2" fmla="*/ 9007 h 9007"/>
              <a:gd name="connsiteX0" fmla="*/ 0 w 10000"/>
              <a:gd name="connsiteY0" fmla="*/ 96 h 10050"/>
              <a:gd name="connsiteX1" fmla="*/ 6162 w 10000"/>
              <a:gd name="connsiteY1" fmla="*/ 4371 h 10050"/>
              <a:gd name="connsiteX2" fmla="*/ 10000 w 10000"/>
              <a:gd name="connsiteY2" fmla="*/ 10050 h 10050"/>
              <a:gd name="connsiteX0" fmla="*/ 0 w 9217"/>
              <a:gd name="connsiteY0" fmla="*/ 65 h 11424"/>
              <a:gd name="connsiteX1" fmla="*/ 5379 w 9217"/>
              <a:gd name="connsiteY1" fmla="*/ 5745 h 11424"/>
              <a:gd name="connsiteX2" fmla="*/ 9217 w 9217"/>
              <a:gd name="connsiteY2" fmla="*/ 11424 h 11424"/>
              <a:gd name="connsiteX0" fmla="*/ 0 w 18114"/>
              <a:gd name="connsiteY0" fmla="*/ 1721 h 5847"/>
              <a:gd name="connsiteX1" fmla="*/ 13950 w 18114"/>
              <a:gd name="connsiteY1" fmla="*/ 876 h 5847"/>
              <a:gd name="connsiteX2" fmla="*/ 18114 w 18114"/>
              <a:gd name="connsiteY2" fmla="*/ 5847 h 5847"/>
              <a:gd name="connsiteX0" fmla="*/ 0 w 10000"/>
              <a:gd name="connsiteY0" fmla="*/ 5043 h 12100"/>
              <a:gd name="connsiteX1" fmla="*/ 7701 w 10000"/>
              <a:gd name="connsiteY1" fmla="*/ 3598 h 12100"/>
              <a:gd name="connsiteX2" fmla="*/ 10000 w 10000"/>
              <a:gd name="connsiteY2" fmla="*/ 12100 h 12100"/>
              <a:gd name="connsiteX0" fmla="*/ 0 w 10000"/>
              <a:gd name="connsiteY0" fmla="*/ 16654 h 23711"/>
              <a:gd name="connsiteX1" fmla="*/ 5515 w 10000"/>
              <a:gd name="connsiteY1" fmla="*/ 699 h 23711"/>
              <a:gd name="connsiteX2" fmla="*/ 10000 w 10000"/>
              <a:gd name="connsiteY2" fmla="*/ 23711 h 23711"/>
              <a:gd name="connsiteX0" fmla="*/ 0 w 10000"/>
              <a:gd name="connsiteY0" fmla="*/ 16654 h 23711"/>
              <a:gd name="connsiteX1" fmla="*/ 5515 w 10000"/>
              <a:gd name="connsiteY1" fmla="*/ 699 h 23711"/>
              <a:gd name="connsiteX2" fmla="*/ 10000 w 10000"/>
              <a:gd name="connsiteY2" fmla="*/ 23711 h 23711"/>
              <a:gd name="connsiteX0" fmla="*/ 0 w 10000"/>
              <a:gd name="connsiteY0" fmla="*/ 15955 h 23012"/>
              <a:gd name="connsiteX1" fmla="*/ 5515 w 10000"/>
              <a:gd name="connsiteY1" fmla="*/ 0 h 23012"/>
              <a:gd name="connsiteX2" fmla="*/ 10000 w 10000"/>
              <a:gd name="connsiteY2" fmla="*/ 23012 h 23012"/>
              <a:gd name="connsiteX0" fmla="*/ 0 w 10000"/>
              <a:gd name="connsiteY0" fmla="*/ 17529 h 24586"/>
              <a:gd name="connsiteX1" fmla="*/ 3661 w 10000"/>
              <a:gd name="connsiteY1" fmla="*/ 0 h 24586"/>
              <a:gd name="connsiteX2" fmla="*/ 10000 w 10000"/>
              <a:gd name="connsiteY2" fmla="*/ 24586 h 24586"/>
              <a:gd name="connsiteX0" fmla="*/ 0 w 10000"/>
              <a:gd name="connsiteY0" fmla="*/ 17571 h 24628"/>
              <a:gd name="connsiteX1" fmla="*/ 3661 w 10000"/>
              <a:gd name="connsiteY1" fmla="*/ 42 h 24628"/>
              <a:gd name="connsiteX2" fmla="*/ 6706 w 10000"/>
              <a:gd name="connsiteY2" fmla="*/ 14509 h 24628"/>
              <a:gd name="connsiteX3" fmla="*/ 10000 w 10000"/>
              <a:gd name="connsiteY3" fmla="*/ 24628 h 2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24628">
                <a:moveTo>
                  <a:pt x="0" y="17571"/>
                </a:moveTo>
                <a:cubicBezTo>
                  <a:pt x="2963" y="9786"/>
                  <a:pt x="2534" y="338"/>
                  <a:pt x="3661" y="42"/>
                </a:cubicBezTo>
                <a:cubicBezTo>
                  <a:pt x="4858" y="-778"/>
                  <a:pt x="5650" y="10411"/>
                  <a:pt x="6706" y="14509"/>
                </a:cubicBezTo>
                <a:cubicBezTo>
                  <a:pt x="7762" y="18607"/>
                  <a:pt x="9530" y="22632"/>
                  <a:pt x="10000" y="24628"/>
                </a:cubicBezTo>
              </a:path>
            </a:pathLst>
          </a:custGeom>
          <a:noFill/>
          <a:ln w="38100">
            <a:solidFill>
              <a:srgbClr val="00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71168" y="4742125"/>
            <a:ext cx="248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chenaux anastomosés</a:t>
            </a:r>
            <a:endParaRPr lang="fr-FR" dirty="0"/>
          </a:p>
        </p:txBody>
      </p:sp>
      <p:sp>
        <p:nvSpPr>
          <p:cNvPr id="23" name="Freeform 19"/>
          <p:cNvSpPr>
            <a:spLocks/>
          </p:cNvSpPr>
          <p:nvPr/>
        </p:nvSpPr>
        <p:spPr bwMode="auto">
          <a:xfrm rot="19297922">
            <a:off x="5828488" y="4388220"/>
            <a:ext cx="289047" cy="134444"/>
          </a:xfrm>
          <a:custGeom>
            <a:avLst/>
            <a:gdLst>
              <a:gd name="T0" fmla="*/ 0 w 138"/>
              <a:gd name="T1" fmla="*/ 0 h 104"/>
              <a:gd name="T2" fmla="*/ 178 w 138"/>
              <a:gd name="T3" fmla="*/ 526 h 104"/>
              <a:gd name="T4" fmla="*/ 853 w 138"/>
              <a:gd name="T5" fmla="*/ 935 h 104"/>
              <a:gd name="T6" fmla="*/ 1400 w 138"/>
              <a:gd name="T7" fmla="*/ 995 h 104"/>
              <a:gd name="T8" fmla="*/ 0 60000 65536"/>
              <a:gd name="T9" fmla="*/ 0 60000 65536"/>
              <a:gd name="T10" fmla="*/ 0 60000 65536"/>
              <a:gd name="T11" fmla="*/ 0 60000 65536"/>
              <a:gd name="T12" fmla="*/ 0 w 138"/>
              <a:gd name="T13" fmla="*/ 0 h 104"/>
              <a:gd name="T14" fmla="*/ 138 w 138"/>
              <a:gd name="T15" fmla="*/ 104 h 104"/>
              <a:gd name="connsiteX0" fmla="*/ 0 w 10854"/>
              <a:gd name="connsiteY0" fmla="*/ 0 h 9277"/>
              <a:gd name="connsiteX1" fmla="*/ 1304 w 10854"/>
              <a:gd name="connsiteY1" fmla="*/ 5192 h 9277"/>
              <a:gd name="connsiteX2" fmla="*/ 6087 w 10854"/>
              <a:gd name="connsiteY2" fmla="*/ 9231 h 9277"/>
              <a:gd name="connsiteX3" fmla="*/ 10854 w 10854"/>
              <a:gd name="connsiteY3" fmla="*/ 1036 h 9277"/>
              <a:gd name="connsiteX0" fmla="*/ 0 w 10000"/>
              <a:gd name="connsiteY0" fmla="*/ 0 h 5633"/>
              <a:gd name="connsiteX1" fmla="*/ 1201 w 10000"/>
              <a:gd name="connsiteY1" fmla="*/ 5597 h 5633"/>
              <a:gd name="connsiteX2" fmla="*/ 6657 w 10000"/>
              <a:gd name="connsiteY2" fmla="*/ 2764 h 5633"/>
              <a:gd name="connsiteX3" fmla="*/ 10000 w 10000"/>
              <a:gd name="connsiteY3" fmla="*/ 1117 h 5633"/>
              <a:gd name="connsiteX0" fmla="*/ 0 w 10000"/>
              <a:gd name="connsiteY0" fmla="*/ 0 h 5198"/>
              <a:gd name="connsiteX1" fmla="*/ 3299 w 10000"/>
              <a:gd name="connsiteY1" fmla="*/ 1879 h 5198"/>
              <a:gd name="connsiteX2" fmla="*/ 6657 w 10000"/>
              <a:gd name="connsiteY2" fmla="*/ 4907 h 5198"/>
              <a:gd name="connsiteX3" fmla="*/ 10000 w 10000"/>
              <a:gd name="connsiteY3" fmla="*/ 1983 h 5198"/>
              <a:gd name="connsiteX0" fmla="*/ 0 w 8427"/>
              <a:gd name="connsiteY0" fmla="*/ 0 h 24210"/>
              <a:gd name="connsiteX1" fmla="*/ 1726 w 8427"/>
              <a:gd name="connsiteY1" fmla="*/ 17824 h 24210"/>
              <a:gd name="connsiteX2" fmla="*/ 5084 w 8427"/>
              <a:gd name="connsiteY2" fmla="*/ 23649 h 24210"/>
              <a:gd name="connsiteX3" fmla="*/ 8427 w 8427"/>
              <a:gd name="connsiteY3" fmla="*/ 18024 h 24210"/>
              <a:gd name="connsiteX0" fmla="*/ 0 w 10622"/>
              <a:gd name="connsiteY0" fmla="*/ 0 h 9974"/>
              <a:gd name="connsiteX1" fmla="*/ 2048 w 10622"/>
              <a:gd name="connsiteY1" fmla="*/ 7362 h 9974"/>
              <a:gd name="connsiteX2" fmla="*/ 6033 w 10622"/>
              <a:gd name="connsiteY2" fmla="*/ 9768 h 9974"/>
              <a:gd name="connsiteX3" fmla="*/ 10622 w 10622"/>
              <a:gd name="connsiteY3" fmla="*/ 6911 h 9974"/>
              <a:gd name="connsiteX0" fmla="*/ 0 w 10000"/>
              <a:gd name="connsiteY0" fmla="*/ 0 h 8987"/>
              <a:gd name="connsiteX1" fmla="*/ 1928 w 10000"/>
              <a:gd name="connsiteY1" fmla="*/ 7381 h 8987"/>
              <a:gd name="connsiteX2" fmla="*/ 6266 w 10000"/>
              <a:gd name="connsiteY2" fmla="*/ 8723 h 8987"/>
              <a:gd name="connsiteX3" fmla="*/ 10000 w 10000"/>
              <a:gd name="connsiteY3" fmla="*/ 6929 h 8987"/>
              <a:gd name="connsiteX0" fmla="*/ 0 w 10000"/>
              <a:gd name="connsiteY0" fmla="*/ 0 h 9452"/>
              <a:gd name="connsiteX1" fmla="*/ 1928 w 10000"/>
              <a:gd name="connsiteY1" fmla="*/ 8213 h 9452"/>
              <a:gd name="connsiteX2" fmla="*/ 5973 w 10000"/>
              <a:gd name="connsiteY2" fmla="*/ 9111 h 9452"/>
              <a:gd name="connsiteX3" fmla="*/ 10000 w 10000"/>
              <a:gd name="connsiteY3" fmla="*/ 7710 h 9452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27338"/>
              <a:gd name="connsiteX1" fmla="*/ 1928 w 10000"/>
              <a:gd name="connsiteY1" fmla="*/ 8689 h 27338"/>
              <a:gd name="connsiteX2" fmla="*/ 3630 w 10000"/>
              <a:gd name="connsiteY2" fmla="*/ 27272 h 27338"/>
              <a:gd name="connsiteX3" fmla="*/ 10000 w 10000"/>
              <a:gd name="connsiteY3" fmla="*/ 8157 h 27338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150" y="3278"/>
                  <a:pt x="933" y="7083"/>
                  <a:pt x="1928" y="8689"/>
                </a:cubicBezTo>
                <a:cubicBezTo>
                  <a:pt x="2923" y="10295"/>
                  <a:pt x="4481" y="10149"/>
                  <a:pt x="5973" y="9639"/>
                </a:cubicBezTo>
                <a:cubicBezTo>
                  <a:pt x="7464" y="11020"/>
                  <a:pt x="9329" y="7983"/>
                  <a:pt x="10000" y="8157"/>
                </a:cubicBezTo>
              </a:path>
            </a:pathLst>
          </a:custGeom>
          <a:noFill/>
          <a:ln w="38100">
            <a:solidFill>
              <a:srgbClr val="00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24" name="Freeform 19"/>
          <p:cNvSpPr>
            <a:spLocks/>
          </p:cNvSpPr>
          <p:nvPr/>
        </p:nvSpPr>
        <p:spPr bwMode="auto">
          <a:xfrm rot="8382283">
            <a:off x="5501218" y="4446961"/>
            <a:ext cx="289047" cy="134444"/>
          </a:xfrm>
          <a:custGeom>
            <a:avLst/>
            <a:gdLst>
              <a:gd name="T0" fmla="*/ 0 w 138"/>
              <a:gd name="T1" fmla="*/ 0 h 104"/>
              <a:gd name="T2" fmla="*/ 178 w 138"/>
              <a:gd name="T3" fmla="*/ 526 h 104"/>
              <a:gd name="T4" fmla="*/ 853 w 138"/>
              <a:gd name="T5" fmla="*/ 935 h 104"/>
              <a:gd name="T6" fmla="*/ 1400 w 138"/>
              <a:gd name="T7" fmla="*/ 995 h 104"/>
              <a:gd name="T8" fmla="*/ 0 60000 65536"/>
              <a:gd name="T9" fmla="*/ 0 60000 65536"/>
              <a:gd name="T10" fmla="*/ 0 60000 65536"/>
              <a:gd name="T11" fmla="*/ 0 60000 65536"/>
              <a:gd name="T12" fmla="*/ 0 w 138"/>
              <a:gd name="T13" fmla="*/ 0 h 104"/>
              <a:gd name="T14" fmla="*/ 138 w 138"/>
              <a:gd name="T15" fmla="*/ 104 h 104"/>
              <a:gd name="connsiteX0" fmla="*/ 0 w 10854"/>
              <a:gd name="connsiteY0" fmla="*/ 0 h 9277"/>
              <a:gd name="connsiteX1" fmla="*/ 1304 w 10854"/>
              <a:gd name="connsiteY1" fmla="*/ 5192 h 9277"/>
              <a:gd name="connsiteX2" fmla="*/ 6087 w 10854"/>
              <a:gd name="connsiteY2" fmla="*/ 9231 h 9277"/>
              <a:gd name="connsiteX3" fmla="*/ 10854 w 10854"/>
              <a:gd name="connsiteY3" fmla="*/ 1036 h 9277"/>
              <a:gd name="connsiteX0" fmla="*/ 0 w 10000"/>
              <a:gd name="connsiteY0" fmla="*/ 0 h 5633"/>
              <a:gd name="connsiteX1" fmla="*/ 1201 w 10000"/>
              <a:gd name="connsiteY1" fmla="*/ 5597 h 5633"/>
              <a:gd name="connsiteX2" fmla="*/ 6657 w 10000"/>
              <a:gd name="connsiteY2" fmla="*/ 2764 h 5633"/>
              <a:gd name="connsiteX3" fmla="*/ 10000 w 10000"/>
              <a:gd name="connsiteY3" fmla="*/ 1117 h 5633"/>
              <a:gd name="connsiteX0" fmla="*/ 0 w 10000"/>
              <a:gd name="connsiteY0" fmla="*/ 0 h 5198"/>
              <a:gd name="connsiteX1" fmla="*/ 3299 w 10000"/>
              <a:gd name="connsiteY1" fmla="*/ 1879 h 5198"/>
              <a:gd name="connsiteX2" fmla="*/ 6657 w 10000"/>
              <a:gd name="connsiteY2" fmla="*/ 4907 h 5198"/>
              <a:gd name="connsiteX3" fmla="*/ 10000 w 10000"/>
              <a:gd name="connsiteY3" fmla="*/ 1983 h 5198"/>
              <a:gd name="connsiteX0" fmla="*/ 0 w 8427"/>
              <a:gd name="connsiteY0" fmla="*/ 0 h 24210"/>
              <a:gd name="connsiteX1" fmla="*/ 1726 w 8427"/>
              <a:gd name="connsiteY1" fmla="*/ 17824 h 24210"/>
              <a:gd name="connsiteX2" fmla="*/ 5084 w 8427"/>
              <a:gd name="connsiteY2" fmla="*/ 23649 h 24210"/>
              <a:gd name="connsiteX3" fmla="*/ 8427 w 8427"/>
              <a:gd name="connsiteY3" fmla="*/ 18024 h 24210"/>
              <a:gd name="connsiteX0" fmla="*/ 0 w 10622"/>
              <a:gd name="connsiteY0" fmla="*/ 0 h 9974"/>
              <a:gd name="connsiteX1" fmla="*/ 2048 w 10622"/>
              <a:gd name="connsiteY1" fmla="*/ 7362 h 9974"/>
              <a:gd name="connsiteX2" fmla="*/ 6033 w 10622"/>
              <a:gd name="connsiteY2" fmla="*/ 9768 h 9974"/>
              <a:gd name="connsiteX3" fmla="*/ 10622 w 10622"/>
              <a:gd name="connsiteY3" fmla="*/ 6911 h 9974"/>
              <a:gd name="connsiteX0" fmla="*/ 0 w 10000"/>
              <a:gd name="connsiteY0" fmla="*/ 0 h 8987"/>
              <a:gd name="connsiteX1" fmla="*/ 1928 w 10000"/>
              <a:gd name="connsiteY1" fmla="*/ 7381 h 8987"/>
              <a:gd name="connsiteX2" fmla="*/ 6266 w 10000"/>
              <a:gd name="connsiteY2" fmla="*/ 8723 h 8987"/>
              <a:gd name="connsiteX3" fmla="*/ 10000 w 10000"/>
              <a:gd name="connsiteY3" fmla="*/ 6929 h 8987"/>
              <a:gd name="connsiteX0" fmla="*/ 0 w 10000"/>
              <a:gd name="connsiteY0" fmla="*/ 0 h 9452"/>
              <a:gd name="connsiteX1" fmla="*/ 1928 w 10000"/>
              <a:gd name="connsiteY1" fmla="*/ 8213 h 9452"/>
              <a:gd name="connsiteX2" fmla="*/ 5973 w 10000"/>
              <a:gd name="connsiteY2" fmla="*/ 9111 h 9452"/>
              <a:gd name="connsiteX3" fmla="*/ 10000 w 10000"/>
              <a:gd name="connsiteY3" fmla="*/ 7710 h 9452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27338"/>
              <a:gd name="connsiteX1" fmla="*/ 1928 w 10000"/>
              <a:gd name="connsiteY1" fmla="*/ 8689 h 27338"/>
              <a:gd name="connsiteX2" fmla="*/ 3630 w 10000"/>
              <a:gd name="connsiteY2" fmla="*/ 27272 h 27338"/>
              <a:gd name="connsiteX3" fmla="*/ 10000 w 10000"/>
              <a:gd name="connsiteY3" fmla="*/ 8157 h 27338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150" y="3278"/>
                  <a:pt x="933" y="7083"/>
                  <a:pt x="1928" y="8689"/>
                </a:cubicBezTo>
                <a:cubicBezTo>
                  <a:pt x="2923" y="10295"/>
                  <a:pt x="4481" y="10149"/>
                  <a:pt x="5973" y="9639"/>
                </a:cubicBezTo>
                <a:cubicBezTo>
                  <a:pt x="7464" y="11020"/>
                  <a:pt x="9329" y="7983"/>
                  <a:pt x="10000" y="8157"/>
                </a:cubicBezTo>
              </a:path>
            </a:pathLst>
          </a:custGeom>
          <a:noFill/>
          <a:ln w="38100">
            <a:solidFill>
              <a:srgbClr val="00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439542" y="373802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î</a:t>
            </a:r>
            <a:r>
              <a:rPr lang="fr-FR" dirty="0" smtClean="0"/>
              <a:t>les successives</a:t>
            </a:r>
            <a:endParaRPr lang="fr-FR" dirty="0"/>
          </a:p>
        </p:txBody>
      </p:sp>
      <p:cxnSp>
        <p:nvCxnSpPr>
          <p:cNvPr id="16" name="Connecteur droit avec flèche 15"/>
          <p:cNvCxnSpPr>
            <a:stCxn id="3" idx="2"/>
          </p:cNvCxnSpPr>
          <p:nvPr/>
        </p:nvCxnSpPr>
        <p:spPr>
          <a:xfrm>
            <a:off x="2711929" y="3589513"/>
            <a:ext cx="101317" cy="2984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22" idx="3"/>
          </p:cNvCxnSpPr>
          <p:nvPr/>
        </p:nvCxnSpPr>
        <p:spPr>
          <a:xfrm flipV="1">
            <a:off x="3260709" y="4658923"/>
            <a:ext cx="318983" cy="2678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6055567" y="4058775"/>
            <a:ext cx="457200" cy="2542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19"/>
          <p:cNvSpPr>
            <a:spLocks/>
          </p:cNvSpPr>
          <p:nvPr/>
        </p:nvSpPr>
        <p:spPr bwMode="auto">
          <a:xfrm rot="10347649" flipH="1" flipV="1">
            <a:off x="3736701" y="4770939"/>
            <a:ext cx="399687" cy="106874"/>
          </a:xfrm>
          <a:custGeom>
            <a:avLst/>
            <a:gdLst>
              <a:gd name="T0" fmla="*/ 0 w 138"/>
              <a:gd name="T1" fmla="*/ 0 h 104"/>
              <a:gd name="T2" fmla="*/ 178 w 138"/>
              <a:gd name="T3" fmla="*/ 526 h 104"/>
              <a:gd name="T4" fmla="*/ 853 w 138"/>
              <a:gd name="T5" fmla="*/ 935 h 104"/>
              <a:gd name="T6" fmla="*/ 1400 w 138"/>
              <a:gd name="T7" fmla="*/ 995 h 104"/>
              <a:gd name="T8" fmla="*/ 0 60000 65536"/>
              <a:gd name="T9" fmla="*/ 0 60000 65536"/>
              <a:gd name="T10" fmla="*/ 0 60000 65536"/>
              <a:gd name="T11" fmla="*/ 0 60000 65536"/>
              <a:gd name="T12" fmla="*/ 0 w 138"/>
              <a:gd name="T13" fmla="*/ 0 h 104"/>
              <a:gd name="T14" fmla="*/ 138 w 138"/>
              <a:gd name="T15" fmla="*/ 104 h 104"/>
              <a:gd name="connsiteX0" fmla="*/ 0 w 10854"/>
              <a:gd name="connsiteY0" fmla="*/ 0 h 9277"/>
              <a:gd name="connsiteX1" fmla="*/ 1304 w 10854"/>
              <a:gd name="connsiteY1" fmla="*/ 5192 h 9277"/>
              <a:gd name="connsiteX2" fmla="*/ 6087 w 10854"/>
              <a:gd name="connsiteY2" fmla="*/ 9231 h 9277"/>
              <a:gd name="connsiteX3" fmla="*/ 10854 w 10854"/>
              <a:gd name="connsiteY3" fmla="*/ 1036 h 9277"/>
              <a:gd name="connsiteX0" fmla="*/ 0 w 10000"/>
              <a:gd name="connsiteY0" fmla="*/ 0 h 5633"/>
              <a:gd name="connsiteX1" fmla="*/ 1201 w 10000"/>
              <a:gd name="connsiteY1" fmla="*/ 5597 h 5633"/>
              <a:gd name="connsiteX2" fmla="*/ 6657 w 10000"/>
              <a:gd name="connsiteY2" fmla="*/ 2764 h 5633"/>
              <a:gd name="connsiteX3" fmla="*/ 10000 w 10000"/>
              <a:gd name="connsiteY3" fmla="*/ 1117 h 5633"/>
              <a:gd name="connsiteX0" fmla="*/ 0 w 10000"/>
              <a:gd name="connsiteY0" fmla="*/ 0 h 5198"/>
              <a:gd name="connsiteX1" fmla="*/ 3299 w 10000"/>
              <a:gd name="connsiteY1" fmla="*/ 1879 h 5198"/>
              <a:gd name="connsiteX2" fmla="*/ 6657 w 10000"/>
              <a:gd name="connsiteY2" fmla="*/ 4907 h 5198"/>
              <a:gd name="connsiteX3" fmla="*/ 10000 w 10000"/>
              <a:gd name="connsiteY3" fmla="*/ 1983 h 5198"/>
              <a:gd name="connsiteX0" fmla="*/ 0 w 8427"/>
              <a:gd name="connsiteY0" fmla="*/ 0 h 24210"/>
              <a:gd name="connsiteX1" fmla="*/ 1726 w 8427"/>
              <a:gd name="connsiteY1" fmla="*/ 17824 h 24210"/>
              <a:gd name="connsiteX2" fmla="*/ 5084 w 8427"/>
              <a:gd name="connsiteY2" fmla="*/ 23649 h 24210"/>
              <a:gd name="connsiteX3" fmla="*/ 8427 w 8427"/>
              <a:gd name="connsiteY3" fmla="*/ 18024 h 24210"/>
              <a:gd name="connsiteX0" fmla="*/ 0 w 10622"/>
              <a:gd name="connsiteY0" fmla="*/ 0 h 9974"/>
              <a:gd name="connsiteX1" fmla="*/ 2048 w 10622"/>
              <a:gd name="connsiteY1" fmla="*/ 7362 h 9974"/>
              <a:gd name="connsiteX2" fmla="*/ 6033 w 10622"/>
              <a:gd name="connsiteY2" fmla="*/ 9768 h 9974"/>
              <a:gd name="connsiteX3" fmla="*/ 10622 w 10622"/>
              <a:gd name="connsiteY3" fmla="*/ 6911 h 9974"/>
              <a:gd name="connsiteX0" fmla="*/ 0 w 10000"/>
              <a:gd name="connsiteY0" fmla="*/ 0 h 8987"/>
              <a:gd name="connsiteX1" fmla="*/ 1928 w 10000"/>
              <a:gd name="connsiteY1" fmla="*/ 7381 h 8987"/>
              <a:gd name="connsiteX2" fmla="*/ 6266 w 10000"/>
              <a:gd name="connsiteY2" fmla="*/ 8723 h 8987"/>
              <a:gd name="connsiteX3" fmla="*/ 10000 w 10000"/>
              <a:gd name="connsiteY3" fmla="*/ 6929 h 8987"/>
              <a:gd name="connsiteX0" fmla="*/ 0 w 10000"/>
              <a:gd name="connsiteY0" fmla="*/ 0 h 9452"/>
              <a:gd name="connsiteX1" fmla="*/ 1928 w 10000"/>
              <a:gd name="connsiteY1" fmla="*/ 8213 h 9452"/>
              <a:gd name="connsiteX2" fmla="*/ 5973 w 10000"/>
              <a:gd name="connsiteY2" fmla="*/ 9111 h 9452"/>
              <a:gd name="connsiteX3" fmla="*/ 10000 w 10000"/>
              <a:gd name="connsiteY3" fmla="*/ 7710 h 9452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27338"/>
              <a:gd name="connsiteX1" fmla="*/ 1928 w 10000"/>
              <a:gd name="connsiteY1" fmla="*/ 8689 h 27338"/>
              <a:gd name="connsiteX2" fmla="*/ 3630 w 10000"/>
              <a:gd name="connsiteY2" fmla="*/ 27272 h 27338"/>
              <a:gd name="connsiteX3" fmla="*/ 10000 w 10000"/>
              <a:gd name="connsiteY3" fmla="*/ 8157 h 27338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8159"/>
              <a:gd name="connsiteY0" fmla="*/ 0 h 9987"/>
              <a:gd name="connsiteX1" fmla="*/ 1928 w 8159"/>
              <a:gd name="connsiteY1" fmla="*/ 8689 h 9987"/>
              <a:gd name="connsiteX2" fmla="*/ 5973 w 8159"/>
              <a:gd name="connsiteY2" fmla="*/ 9639 h 9987"/>
              <a:gd name="connsiteX3" fmla="*/ 8159 w 8159"/>
              <a:gd name="connsiteY3" fmla="*/ 2567 h 9987"/>
              <a:gd name="connsiteX0" fmla="*/ 0 w 10000"/>
              <a:gd name="connsiteY0" fmla="*/ 0 h 8802"/>
              <a:gd name="connsiteX1" fmla="*/ 2363 w 10000"/>
              <a:gd name="connsiteY1" fmla="*/ 8700 h 8802"/>
              <a:gd name="connsiteX2" fmla="*/ 6479 w 10000"/>
              <a:gd name="connsiteY2" fmla="*/ 4830 h 8802"/>
              <a:gd name="connsiteX3" fmla="*/ 10000 w 10000"/>
              <a:gd name="connsiteY3" fmla="*/ 2570 h 8802"/>
              <a:gd name="connsiteX0" fmla="*/ 0 w 10000"/>
              <a:gd name="connsiteY0" fmla="*/ 0 h 5830"/>
              <a:gd name="connsiteX1" fmla="*/ 1932 w 10000"/>
              <a:gd name="connsiteY1" fmla="*/ 3185 h 5830"/>
              <a:gd name="connsiteX2" fmla="*/ 6479 w 10000"/>
              <a:gd name="connsiteY2" fmla="*/ 5487 h 5830"/>
              <a:gd name="connsiteX3" fmla="*/ 10000 w 10000"/>
              <a:gd name="connsiteY3" fmla="*/ 2920 h 5830"/>
              <a:gd name="connsiteX0" fmla="*/ 0 w 10000"/>
              <a:gd name="connsiteY0" fmla="*/ 0 h 8008"/>
              <a:gd name="connsiteX1" fmla="*/ 1932 w 10000"/>
              <a:gd name="connsiteY1" fmla="*/ 5463 h 8008"/>
              <a:gd name="connsiteX2" fmla="*/ 4951 w 10000"/>
              <a:gd name="connsiteY2" fmla="*/ 7239 h 8008"/>
              <a:gd name="connsiteX3" fmla="*/ 10000 w 10000"/>
              <a:gd name="connsiteY3" fmla="*/ 5009 h 8008"/>
              <a:gd name="connsiteX0" fmla="*/ 1084 w 11084"/>
              <a:gd name="connsiteY0" fmla="*/ 0 h 10001"/>
              <a:gd name="connsiteX1" fmla="*/ 210 w 11084"/>
              <a:gd name="connsiteY1" fmla="*/ 6017 h 10001"/>
              <a:gd name="connsiteX2" fmla="*/ 6035 w 11084"/>
              <a:gd name="connsiteY2" fmla="*/ 9040 h 10001"/>
              <a:gd name="connsiteX3" fmla="*/ 11084 w 11084"/>
              <a:gd name="connsiteY3" fmla="*/ 6255 h 10001"/>
              <a:gd name="connsiteX0" fmla="*/ 880 w 10880"/>
              <a:gd name="connsiteY0" fmla="*/ 0 h 10001"/>
              <a:gd name="connsiteX1" fmla="*/ 6 w 10880"/>
              <a:gd name="connsiteY1" fmla="*/ 6017 h 10001"/>
              <a:gd name="connsiteX2" fmla="*/ 5831 w 10880"/>
              <a:gd name="connsiteY2" fmla="*/ 9040 h 10001"/>
              <a:gd name="connsiteX3" fmla="*/ 10880 w 10880"/>
              <a:gd name="connsiteY3" fmla="*/ 6255 h 10001"/>
              <a:gd name="connsiteX0" fmla="*/ 2067 w 12067"/>
              <a:gd name="connsiteY0" fmla="*/ 0 h 10001"/>
              <a:gd name="connsiteX1" fmla="*/ 1193 w 12067"/>
              <a:gd name="connsiteY1" fmla="*/ 6017 h 10001"/>
              <a:gd name="connsiteX2" fmla="*/ 7018 w 12067"/>
              <a:gd name="connsiteY2" fmla="*/ 9040 h 10001"/>
              <a:gd name="connsiteX3" fmla="*/ 12067 w 12067"/>
              <a:gd name="connsiteY3" fmla="*/ 6255 h 10001"/>
              <a:gd name="connsiteX0" fmla="*/ 1442 w 11442"/>
              <a:gd name="connsiteY0" fmla="*/ 0 h 10001"/>
              <a:gd name="connsiteX1" fmla="*/ 568 w 11442"/>
              <a:gd name="connsiteY1" fmla="*/ 6017 h 10001"/>
              <a:gd name="connsiteX2" fmla="*/ 6393 w 11442"/>
              <a:gd name="connsiteY2" fmla="*/ 9040 h 10001"/>
              <a:gd name="connsiteX3" fmla="*/ 11442 w 11442"/>
              <a:gd name="connsiteY3" fmla="*/ 6255 h 10001"/>
              <a:gd name="connsiteX0" fmla="*/ 1761 w 11761"/>
              <a:gd name="connsiteY0" fmla="*/ 0 h 10001"/>
              <a:gd name="connsiteX1" fmla="*/ 887 w 11761"/>
              <a:gd name="connsiteY1" fmla="*/ 6017 h 10001"/>
              <a:gd name="connsiteX2" fmla="*/ 6712 w 11761"/>
              <a:gd name="connsiteY2" fmla="*/ 9040 h 10001"/>
              <a:gd name="connsiteX3" fmla="*/ 11761 w 11761"/>
              <a:gd name="connsiteY3" fmla="*/ 6255 h 10001"/>
              <a:gd name="connsiteX0" fmla="*/ 1761 w 11761"/>
              <a:gd name="connsiteY0" fmla="*/ 0 h 9404"/>
              <a:gd name="connsiteX1" fmla="*/ 887 w 11761"/>
              <a:gd name="connsiteY1" fmla="*/ 6017 h 9404"/>
              <a:gd name="connsiteX2" fmla="*/ 6712 w 11761"/>
              <a:gd name="connsiteY2" fmla="*/ 9040 h 9404"/>
              <a:gd name="connsiteX3" fmla="*/ 11761 w 11761"/>
              <a:gd name="connsiteY3" fmla="*/ 6255 h 9404"/>
              <a:gd name="connsiteX0" fmla="*/ 1497 w 8392"/>
              <a:gd name="connsiteY0" fmla="*/ 0 h 10000"/>
              <a:gd name="connsiteX1" fmla="*/ 754 w 8392"/>
              <a:gd name="connsiteY1" fmla="*/ 6398 h 10000"/>
              <a:gd name="connsiteX2" fmla="*/ 5707 w 8392"/>
              <a:gd name="connsiteY2" fmla="*/ 9613 h 10000"/>
              <a:gd name="connsiteX3" fmla="*/ 8392 w 8392"/>
              <a:gd name="connsiteY3" fmla="*/ 5671 h 10000"/>
              <a:gd name="connsiteX0" fmla="*/ 1666 w 9882"/>
              <a:gd name="connsiteY0" fmla="*/ 0 h 9230"/>
              <a:gd name="connsiteX1" fmla="*/ 780 w 9882"/>
              <a:gd name="connsiteY1" fmla="*/ 6398 h 9230"/>
              <a:gd name="connsiteX2" fmla="*/ 5768 w 9882"/>
              <a:gd name="connsiteY2" fmla="*/ 8834 h 9230"/>
              <a:gd name="connsiteX3" fmla="*/ 9882 w 9882"/>
              <a:gd name="connsiteY3" fmla="*/ 5671 h 9230"/>
              <a:gd name="connsiteX0" fmla="*/ 1686 w 10000"/>
              <a:gd name="connsiteY0" fmla="*/ 0 h 10000"/>
              <a:gd name="connsiteX1" fmla="*/ 789 w 10000"/>
              <a:gd name="connsiteY1" fmla="*/ 6932 h 10000"/>
              <a:gd name="connsiteX2" fmla="*/ 5837 w 10000"/>
              <a:gd name="connsiteY2" fmla="*/ 9571 h 10000"/>
              <a:gd name="connsiteX3" fmla="*/ 10000 w 10000"/>
              <a:gd name="connsiteY3" fmla="*/ 6144 h 10000"/>
              <a:gd name="connsiteX0" fmla="*/ 1246 w 10915"/>
              <a:gd name="connsiteY0" fmla="*/ 0 h 9637"/>
              <a:gd name="connsiteX1" fmla="*/ 1704 w 10915"/>
              <a:gd name="connsiteY1" fmla="*/ 6576 h 9637"/>
              <a:gd name="connsiteX2" fmla="*/ 6752 w 10915"/>
              <a:gd name="connsiteY2" fmla="*/ 9215 h 9637"/>
              <a:gd name="connsiteX3" fmla="*/ 10915 w 10915"/>
              <a:gd name="connsiteY3" fmla="*/ 5788 h 9637"/>
              <a:gd name="connsiteX0" fmla="*/ 287 w 9145"/>
              <a:gd name="connsiteY0" fmla="*/ 0 h 10001"/>
              <a:gd name="connsiteX1" fmla="*/ 706 w 9145"/>
              <a:gd name="connsiteY1" fmla="*/ 6824 h 10001"/>
              <a:gd name="connsiteX2" fmla="*/ 5331 w 9145"/>
              <a:gd name="connsiteY2" fmla="*/ 9562 h 10001"/>
              <a:gd name="connsiteX3" fmla="*/ 9145 w 9145"/>
              <a:gd name="connsiteY3" fmla="*/ 6006 h 10001"/>
              <a:gd name="connsiteX0" fmla="*/ 314 w 10000"/>
              <a:gd name="connsiteY0" fmla="*/ 0 h 10000"/>
              <a:gd name="connsiteX1" fmla="*/ 772 w 10000"/>
              <a:gd name="connsiteY1" fmla="*/ 6823 h 10000"/>
              <a:gd name="connsiteX2" fmla="*/ 5829 w 10000"/>
              <a:gd name="connsiteY2" fmla="*/ 9561 h 10000"/>
              <a:gd name="connsiteX3" fmla="*/ 10000 w 10000"/>
              <a:gd name="connsiteY3" fmla="*/ 6005 h 10000"/>
              <a:gd name="connsiteX0" fmla="*/ 168 w 10566"/>
              <a:gd name="connsiteY0" fmla="*/ 0 h 10403"/>
              <a:gd name="connsiteX1" fmla="*/ 1338 w 10566"/>
              <a:gd name="connsiteY1" fmla="*/ 7220 h 10403"/>
              <a:gd name="connsiteX2" fmla="*/ 6395 w 10566"/>
              <a:gd name="connsiteY2" fmla="*/ 9958 h 10403"/>
              <a:gd name="connsiteX3" fmla="*/ 10566 w 10566"/>
              <a:gd name="connsiteY3" fmla="*/ 6402 h 10403"/>
              <a:gd name="connsiteX0" fmla="*/ 224 w 10265"/>
              <a:gd name="connsiteY0" fmla="*/ 0 h 11341"/>
              <a:gd name="connsiteX1" fmla="*/ 1037 w 10265"/>
              <a:gd name="connsiteY1" fmla="*/ 8141 h 11341"/>
              <a:gd name="connsiteX2" fmla="*/ 6094 w 10265"/>
              <a:gd name="connsiteY2" fmla="*/ 10879 h 11341"/>
              <a:gd name="connsiteX3" fmla="*/ 10265 w 10265"/>
              <a:gd name="connsiteY3" fmla="*/ 7323 h 11341"/>
              <a:gd name="connsiteX0" fmla="*/ 224 w 10265"/>
              <a:gd name="connsiteY0" fmla="*/ 0 h 11341"/>
              <a:gd name="connsiteX1" fmla="*/ 1037 w 10265"/>
              <a:gd name="connsiteY1" fmla="*/ 8141 h 11341"/>
              <a:gd name="connsiteX2" fmla="*/ 6094 w 10265"/>
              <a:gd name="connsiteY2" fmla="*/ 10879 h 11341"/>
              <a:gd name="connsiteX3" fmla="*/ 10265 w 10265"/>
              <a:gd name="connsiteY3" fmla="*/ 7323 h 11341"/>
              <a:gd name="connsiteX0" fmla="*/ 411 w 10452"/>
              <a:gd name="connsiteY0" fmla="*/ 0 h 8552"/>
              <a:gd name="connsiteX1" fmla="*/ 1224 w 10452"/>
              <a:gd name="connsiteY1" fmla="*/ 8141 h 8552"/>
              <a:gd name="connsiteX2" fmla="*/ 10452 w 10452"/>
              <a:gd name="connsiteY2" fmla="*/ 7323 h 8552"/>
              <a:gd name="connsiteX0" fmla="*/ 57 w 9664"/>
              <a:gd name="connsiteY0" fmla="*/ 0 h 12802"/>
              <a:gd name="connsiteX1" fmla="*/ 3671 w 9664"/>
              <a:gd name="connsiteY1" fmla="*/ 12556 h 12802"/>
              <a:gd name="connsiteX2" fmla="*/ 9664 w 9664"/>
              <a:gd name="connsiteY2" fmla="*/ 8563 h 12802"/>
              <a:gd name="connsiteX0" fmla="*/ 0 w 9941"/>
              <a:gd name="connsiteY0" fmla="*/ 0 h 10000"/>
              <a:gd name="connsiteX1" fmla="*/ 3740 w 9941"/>
              <a:gd name="connsiteY1" fmla="*/ 9808 h 10000"/>
              <a:gd name="connsiteX2" fmla="*/ 9941 w 9941"/>
              <a:gd name="connsiteY2" fmla="*/ 6689 h 10000"/>
              <a:gd name="connsiteX0" fmla="*/ 0 w 10217"/>
              <a:gd name="connsiteY0" fmla="*/ 0 h 10102"/>
              <a:gd name="connsiteX1" fmla="*/ 3979 w 10217"/>
              <a:gd name="connsiteY1" fmla="*/ 9905 h 10102"/>
              <a:gd name="connsiteX2" fmla="*/ 10217 w 10217"/>
              <a:gd name="connsiteY2" fmla="*/ 6786 h 10102"/>
              <a:gd name="connsiteX0" fmla="*/ 0 w 12791"/>
              <a:gd name="connsiteY0" fmla="*/ 0 h 9968"/>
              <a:gd name="connsiteX1" fmla="*/ 3979 w 12791"/>
              <a:gd name="connsiteY1" fmla="*/ 9905 h 9968"/>
              <a:gd name="connsiteX2" fmla="*/ 12791 w 12791"/>
              <a:gd name="connsiteY2" fmla="*/ 4462 h 9968"/>
              <a:gd name="connsiteX0" fmla="*/ 0 w 10000"/>
              <a:gd name="connsiteY0" fmla="*/ 0 h 7748"/>
              <a:gd name="connsiteX1" fmla="*/ 3689 w 10000"/>
              <a:gd name="connsiteY1" fmla="*/ 7651 h 7748"/>
              <a:gd name="connsiteX2" fmla="*/ 10000 w 10000"/>
              <a:gd name="connsiteY2" fmla="*/ 4476 h 7748"/>
              <a:gd name="connsiteX0" fmla="*/ 0 w 11261"/>
              <a:gd name="connsiteY0" fmla="*/ 0 h 10859"/>
              <a:gd name="connsiteX1" fmla="*/ 4950 w 11261"/>
              <a:gd name="connsiteY1" fmla="*/ 10701 h 10859"/>
              <a:gd name="connsiteX2" fmla="*/ 11261 w 11261"/>
              <a:gd name="connsiteY2" fmla="*/ 6603 h 10859"/>
              <a:gd name="connsiteX0" fmla="*/ 0 w 11261"/>
              <a:gd name="connsiteY0" fmla="*/ 0 h 10859"/>
              <a:gd name="connsiteX1" fmla="*/ 4950 w 11261"/>
              <a:gd name="connsiteY1" fmla="*/ 10701 h 10859"/>
              <a:gd name="connsiteX2" fmla="*/ 11261 w 11261"/>
              <a:gd name="connsiteY2" fmla="*/ 6603 h 10859"/>
              <a:gd name="connsiteX0" fmla="*/ 0 w 9232"/>
              <a:gd name="connsiteY0" fmla="*/ 0 h 10765"/>
              <a:gd name="connsiteX1" fmla="*/ 4950 w 9232"/>
              <a:gd name="connsiteY1" fmla="*/ 10701 h 10765"/>
              <a:gd name="connsiteX2" fmla="*/ 9232 w 9232"/>
              <a:gd name="connsiteY2" fmla="*/ 4706 h 10765"/>
              <a:gd name="connsiteX0" fmla="*/ 0 w 10000"/>
              <a:gd name="connsiteY0" fmla="*/ 0 h 10017"/>
              <a:gd name="connsiteX1" fmla="*/ 5362 w 10000"/>
              <a:gd name="connsiteY1" fmla="*/ 9941 h 10017"/>
              <a:gd name="connsiteX2" fmla="*/ 10000 w 10000"/>
              <a:gd name="connsiteY2" fmla="*/ 4372 h 10017"/>
              <a:gd name="connsiteX0" fmla="*/ 0 w 10000"/>
              <a:gd name="connsiteY0" fmla="*/ 0 h 7232"/>
              <a:gd name="connsiteX1" fmla="*/ 5503 w 10000"/>
              <a:gd name="connsiteY1" fmla="*/ 7066 h 7232"/>
              <a:gd name="connsiteX2" fmla="*/ 10000 w 10000"/>
              <a:gd name="connsiteY2" fmla="*/ 4372 h 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7232">
                <a:moveTo>
                  <a:pt x="0" y="0"/>
                </a:moveTo>
                <a:cubicBezTo>
                  <a:pt x="1122" y="3961"/>
                  <a:pt x="3836" y="6337"/>
                  <a:pt x="5503" y="7066"/>
                </a:cubicBezTo>
                <a:cubicBezTo>
                  <a:pt x="7170" y="7794"/>
                  <a:pt x="8310" y="5996"/>
                  <a:pt x="10000" y="4372"/>
                </a:cubicBezTo>
              </a:path>
            </a:pathLst>
          </a:custGeom>
          <a:noFill/>
          <a:ln w="38100">
            <a:solidFill>
              <a:srgbClr val="00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1600">
              <a:solidFill>
                <a:srgbClr val="000000"/>
              </a:solidFill>
            </a:endParaRPr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 rot="10347649" flipH="1" flipV="1">
            <a:off x="3654361" y="4595566"/>
            <a:ext cx="268795" cy="109736"/>
          </a:xfrm>
          <a:custGeom>
            <a:avLst/>
            <a:gdLst>
              <a:gd name="T0" fmla="*/ 0 w 138"/>
              <a:gd name="T1" fmla="*/ 0 h 104"/>
              <a:gd name="T2" fmla="*/ 178 w 138"/>
              <a:gd name="T3" fmla="*/ 526 h 104"/>
              <a:gd name="T4" fmla="*/ 853 w 138"/>
              <a:gd name="T5" fmla="*/ 935 h 104"/>
              <a:gd name="T6" fmla="*/ 1400 w 138"/>
              <a:gd name="T7" fmla="*/ 995 h 104"/>
              <a:gd name="T8" fmla="*/ 0 60000 65536"/>
              <a:gd name="T9" fmla="*/ 0 60000 65536"/>
              <a:gd name="T10" fmla="*/ 0 60000 65536"/>
              <a:gd name="T11" fmla="*/ 0 60000 65536"/>
              <a:gd name="T12" fmla="*/ 0 w 138"/>
              <a:gd name="T13" fmla="*/ 0 h 104"/>
              <a:gd name="T14" fmla="*/ 138 w 138"/>
              <a:gd name="T15" fmla="*/ 104 h 104"/>
              <a:gd name="connsiteX0" fmla="*/ 0 w 10854"/>
              <a:gd name="connsiteY0" fmla="*/ 0 h 9277"/>
              <a:gd name="connsiteX1" fmla="*/ 1304 w 10854"/>
              <a:gd name="connsiteY1" fmla="*/ 5192 h 9277"/>
              <a:gd name="connsiteX2" fmla="*/ 6087 w 10854"/>
              <a:gd name="connsiteY2" fmla="*/ 9231 h 9277"/>
              <a:gd name="connsiteX3" fmla="*/ 10854 w 10854"/>
              <a:gd name="connsiteY3" fmla="*/ 1036 h 9277"/>
              <a:gd name="connsiteX0" fmla="*/ 0 w 10000"/>
              <a:gd name="connsiteY0" fmla="*/ 0 h 5633"/>
              <a:gd name="connsiteX1" fmla="*/ 1201 w 10000"/>
              <a:gd name="connsiteY1" fmla="*/ 5597 h 5633"/>
              <a:gd name="connsiteX2" fmla="*/ 6657 w 10000"/>
              <a:gd name="connsiteY2" fmla="*/ 2764 h 5633"/>
              <a:gd name="connsiteX3" fmla="*/ 10000 w 10000"/>
              <a:gd name="connsiteY3" fmla="*/ 1117 h 5633"/>
              <a:gd name="connsiteX0" fmla="*/ 0 w 10000"/>
              <a:gd name="connsiteY0" fmla="*/ 0 h 5198"/>
              <a:gd name="connsiteX1" fmla="*/ 3299 w 10000"/>
              <a:gd name="connsiteY1" fmla="*/ 1879 h 5198"/>
              <a:gd name="connsiteX2" fmla="*/ 6657 w 10000"/>
              <a:gd name="connsiteY2" fmla="*/ 4907 h 5198"/>
              <a:gd name="connsiteX3" fmla="*/ 10000 w 10000"/>
              <a:gd name="connsiteY3" fmla="*/ 1983 h 5198"/>
              <a:gd name="connsiteX0" fmla="*/ 0 w 8427"/>
              <a:gd name="connsiteY0" fmla="*/ 0 h 24210"/>
              <a:gd name="connsiteX1" fmla="*/ 1726 w 8427"/>
              <a:gd name="connsiteY1" fmla="*/ 17824 h 24210"/>
              <a:gd name="connsiteX2" fmla="*/ 5084 w 8427"/>
              <a:gd name="connsiteY2" fmla="*/ 23649 h 24210"/>
              <a:gd name="connsiteX3" fmla="*/ 8427 w 8427"/>
              <a:gd name="connsiteY3" fmla="*/ 18024 h 24210"/>
              <a:gd name="connsiteX0" fmla="*/ 0 w 10622"/>
              <a:gd name="connsiteY0" fmla="*/ 0 h 9974"/>
              <a:gd name="connsiteX1" fmla="*/ 2048 w 10622"/>
              <a:gd name="connsiteY1" fmla="*/ 7362 h 9974"/>
              <a:gd name="connsiteX2" fmla="*/ 6033 w 10622"/>
              <a:gd name="connsiteY2" fmla="*/ 9768 h 9974"/>
              <a:gd name="connsiteX3" fmla="*/ 10622 w 10622"/>
              <a:gd name="connsiteY3" fmla="*/ 6911 h 9974"/>
              <a:gd name="connsiteX0" fmla="*/ 0 w 10000"/>
              <a:gd name="connsiteY0" fmla="*/ 0 h 8987"/>
              <a:gd name="connsiteX1" fmla="*/ 1928 w 10000"/>
              <a:gd name="connsiteY1" fmla="*/ 7381 h 8987"/>
              <a:gd name="connsiteX2" fmla="*/ 6266 w 10000"/>
              <a:gd name="connsiteY2" fmla="*/ 8723 h 8987"/>
              <a:gd name="connsiteX3" fmla="*/ 10000 w 10000"/>
              <a:gd name="connsiteY3" fmla="*/ 6929 h 8987"/>
              <a:gd name="connsiteX0" fmla="*/ 0 w 10000"/>
              <a:gd name="connsiteY0" fmla="*/ 0 h 9452"/>
              <a:gd name="connsiteX1" fmla="*/ 1928 w 10000"/>
              <a:gd name="connsiteY1" fmla="*/ 8213 h 9452"/>
              <a:gd name="connsiteX2" fmla="*/ 5973 w 10000"/>
              <a:gd name="connsiteY2" fmla="*/ 9111 h 9452"/>
              <a:gd name="connsiteX3" fmla="*/ 10000 w 10000"/>
              <a:gd name="connsiteY3" fmla="*/ 7710 h 9452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27338"/>
              <a:gd name="connsiteX1" fmla="*/ 1928 w 10000"/>
              <a:gd name="connsiteY1" fmla="*/ 8689 h 27338"/>
              <a:gd name="connsiteX2" fmla="*/ 3630 w 10000"/>
              <a:gd name="connsiteY2" fmla="*/ 27272 h 27338"/>
              <a:gd name="connsiteX3" fmla="*/ 10000 w 10000"/>
              <a:gd name="connsiteY3" fmla="*/ 8157 h 27338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10000"/>
              <a:gd name="connsiteY0" fmla="*/ 0 h 10000"/>
              <a:gd name="connsiteX1" fmla="*/ 1928 w 10000"/>
              <a:gd name="connsiteY1" fmla="*/ 8689 h 10000"/>
              <a:gd name="connsiteX2" fmla="*/ 5973 w 10000"/>
              <a:gd name="connsiteY2" fmla="*/ 9639 h 10000"/>
              <a:gd name="connsiteX3" fmla="*/ 10000 w 10000"/>
              <a:gd name="connsiteY3" fmla="*/ 8157 h 10000"/>
              <a:gd name="connsiteX0" fmla="*/ 0 w 8159"/>
              <a:gd name="connsiteY0" fmla="*/ 0 h 9987"/>
              <a:gd name="connsiteX1" fmla="*/ 1928 w 8159"/>
              <a:gd name="connsiteY1" fmla="*/ 8689 h 9987"/>
              <a:gd name="connsiteX2" fmla="*/ 5973 w 8159"/>
              <a:gd name="connsiteY2" fmla="*/ 9639 h 9987"/>
              <a:gd name="connsiteX3" fmla="*/ 8159 w 8159"/>
              <a:gd name="connsiteY3" fmla="*/ 2567 h 9987"/>
              <a:gd name="connsiteX0" fmla="*/ 0 w 10000"/>
              <a:gd name="connsiteY0" fmla="*/ 0 h 8802"/>
              <a:gd name="connsiteX1" fmla="*/ 2363 w 10000"/>
              <a:gd name="connsiteY1" fmla="*/ 8700 h 8802"/>
              <a:gd name="connsiteX2" fmla="*/ 6479 w 10000"/>
              <a:gd name="connsiteY2" fmla="*/ 4830 h 8802"/>
              <a:gd name="connsiteX3" fmla="*/ 10000 w 10000"/>
              <a:gd name="connsiteY3" fmla="*/ 2570 h 8802"/>
              <a:gd name="connsiteX0" fmla="*/ 0 w 10000"/>
              <a:gd name="connsiteY0" fmla="*/ 0 h 5830"/>
              <a:gd name="connsiteX1" fmla="*/ 1932 w 10000"/>
              <a:gd name="connsiteY1" fmla="*/ 3185 h 5830"/>
              <a:gd name="connsiteX2" fmla="*/ 6479 w 10000"/>
              <a:gd name="connsiteY2" fmla="*/ 5487 h 5830"/>
              <a:gd name="connsiteX3" fmla="*/ 10000 w 10000"/>
              <a:gd name="connsiteY3" fmla="*/ 2920 h 5830"/>
              <a:gd name="connsiteX0" fmla="*/ 0 w 10000"/>
              <a:gd name="connsiteY0" fmla="*/ 0 h 8008"/>
              <a:gd name="connsiteX1" fmla="*/ 1932 w 10000"/>
              <a:gd name="connsiteY1" fmla="*/ 5463 h 8008"/>
              <a:gd name="connsiteX2" fmla="*/ 4951 w 10000"/>
              <a:gd name="connsiteY2" fmla="*/ 7239 h 8008"/>
              <a:gd name="connsiteX3" fmla="*/ 10000 w 10000"/>
              <a:gd name="connsiteY3" fmla="*/ 5009 h 8008"/>
              <a:gd name="connsiteX0" fmla="*/ 1084 w 11084"/>
              <a:gd name="connsiteY0" fmla="*/ 0 h 10001"/>
              <a:gd name="connsiteX1" fmla="*/ 210 w 11084"/>
              <a:gd name="connsiteY1" fmla="*/ 6017 h 10001"/>
              <a:gd name="connsiteX2" fmla="*/ 6035 w 11084"/>
              <a:gd name="connsiteY2" fmla="*/ 9040 h 10001"/>
              <a:gd name="connsiteX3" fmla="*/ 11084 w 11084"/>
              <a:gd name="connsiteY3" fmla="*/ 6255 h 10001"/>
              <a:gd name="connsiteX0" fmla="*/ 880 w 10880"/>
              <a:gd name="connsiteY0" fmla="*/ 0 h 10001"/>
              <a:gd name="connsiteX1" fmla="*/ 6 w 10880"/>
              <a:gd name="connsiteY1" fmla="*/ 6017 h 10001"/>
              <a:gd name="connsiteX2" fmla="*/ 5831 w 10880"/>
              <a:gd name="connsiteY2" fmla="*/ 9040 h 10001"/>
              <a:gd name="connsiteX3" fmla="*/ 10880 w 10880"/>
              <a:gd name="connsiteY3" fmla="*/ 6255 h 10001"/>
              <a:gd name="connsiteX0" fmla="*/ 2067 w 12067"/>
              <a:gd name="connsiteY0" fmla="*/ 0 h 10001"/>
              <a:gd name="connsiteX1" fmla="*/ 1193 w 12067"/>
              <a:gd name="connsiteY1" fmla="*/ 6017 h 10001"/>
              <a:gd name="connsiteX2" fmla="*/ 7018 w 12067"/>
              <a:gd name="connsiteY2" fmla="*/ 9040 h 10001"/>
              <a:gd name="connsiteX3" fmla="*/ 12067 w 12067"/>
              <a:gd name="connsiteY3" fmla="*/ 6255 h 10001"/>
              <a:gd name="connsiteX0" fmla="*/ 1442 w 11442"/>
              <a:gd name="connsiteY0" fmla="*/ 0 h 10001"/>
              <a:gd name="connsiteX1" fmla="*/ 568 w 11442"/>
              <a:gd name="connsiteY1" fmla="*/ 6017 h 10001"/>
              <a:gd name="connsiteX2" fmla="*/ 6393 w 11442"/>
              <a:gd name="connsiteY2" fmla="*/ 9040 h 10001"/>
              <a:gd name="connsiteX3" fmla="*/ 11442 w 11442"/>
              <a:gd name="connsiteY3" fmla="*/ 6255 h 10001"/>
              <a:gd name="connsiteX0" fmla="*/ 1761 w 11761"/>
              <a:gd name="connsiteY0" fmla="*/ 0 h 10001"/>
              <a:gd name="connsiteX1" fmla="*/ 887 w 11761"/>
              <a:gd name="connsiteY1" fmla="*/ 6017 h 10001"/>
              <a:gd name="connsiteX2" fmla="*/ 6712 w 11761"/>
              <a:gd name="connsiteY2" fmla="*/ 9040 h 10001"/>
              <a:gd name="connsiteX3" fmla="*/ 11761 w 11761"/>
              <a:gd name="connsiteY3" fmla="*/ 6255 h 10001"/>
              <a:gd name="connsiteX0" fmla="*/ 1761 w 11761"/>
              <a:gd name="connsiteY0" fmla="*/ 0 h 9404"/>
              <a:gd name="connsiteX1" fmla="*/ 887 w 11761"/>
              <a:gd name="connsiteY1" fmla="*/ 6017 h 9404"/>
              <a:gd name="connsiteX2" fmla="*/ 6712 w 11761"/>
              <a:gd name="connsiteY2" fmla="*/ 9040 h 9404"/>
              <a:gd name="connsiteX3" fmla="*/ 11761 w 11761"/>
              <a:gd name="connsiteY3" fmla="*/ 6255 h 9404"/>
              <a:gd name="connsiteX0" fmla="*/ 1497 w 8392"/>
              <a:gd name="connsiteY0" fmla="*/ 0 h 10000"/>
              <a:gd name="connsiteX1" fmla="*/ 754 w 8392"/>
              <a:gd name="connsiteY1" fmla="*/ 6398 h 10000"/>
              <a:gd name="connsiteX2" fmla="*/ 5707 w 8392"/>
              <a:gd name="connsiteY2" fmla="*/ 9613 h 10000"/>
              <a:gd name="connsiteX3" fmla="*/ 8392 w 8392"/>
              <a:gd name="connsiteY3" fmla="*/ 5671 h 10000"/>
              <a:gd name="connsiteX0" fmla="*/ 1666 w 9882"/>
              <a:gd name="connsiteY0" fmla="*/ 0 h 9230"/>
              <a:gd name="connsiteX1" fmla="*/ 780 w 9882"/>
              <a:gd name="connsiteY1" fmla="*/ 6398 h 9230"/>
              <a:gd name="connsiteX2" fmla="*/ 5768 w 9882"/>
              <a:gd name="connsiteY2" fmla="*/ 8834 h 9230"/>
              <a:gd name="connsiteX3" fmla="*/ 9882 w 9882"/>
              <a:gd name="connsiteY3" fmla="*/ 5671 h 9230"/>
              <a:gd name="connsiteX0" fmla="*/ 1686 w 10000"/>
              <a:gd name="connsiteY0" fmla="*/ 0 h 10000"/>
              <a:gd name="connsiteX1" fmla="*/ 789 w 10000"/>
              <a:gd name="connsiteY1" fmla="*/ 6932 h 10000"/>
              <a:gd name="connsiteX2" fmla="*/ 5837 w 10000"/>
              <a:gd name="connsiteY2" fmla="*/ 9571 h 10000"/>
              <a:gd name="connsiteX3" fmla="*/ 10000 w 10000"/>
              <a:gd name="connsiteY3" fmla="*/ 6144 h 10000"/>
              <a:gd name="connsiteX0" fmla="*/ 1246 w 10915"/>
              <a:gd name="connsiteY0" fmla="*/ 0 h 9637"/>
              <a:gd name="connsiteX1" fmla="*/ 1704 w 10915"/>
              <a:gd name="connsiteY1" fmla="*/ 6576 h 9637"/>
              <a:gd name="connsiteX2" fmla="*/ 6752 w 10915"/>
              <a:gd name="connsiteY2" fmla="*/ 9215 h 9637"/>
              <a:gd name="connsiteX3" fmla="*/ 10915 w 10915"/>
              <a:gd name="connsiteY3" fmla="*/ 5788 h 9637"/>
              <a:gd name="connsiteX0" fmla="*/ 287 w 9145"/>
              <a:gd name="connsiteY0" fmla="*/ 0 h 10001"/>
              <a:gd name="connsiteX1" fmla="*/ 706 w 9145"/>
              <a:gd name="connsiteY1" fmla="*/ 6824 h 10001"/>
              <a:gd name="connsiteX2" fmla="*/ 5331 w 9145"/>
              <a:gd name="connsiteY2" fmla="*/ 9562 h 10001"/>
              <a:gd name="connsiteX3" fmla="*/ 9145 w 9145"/>
              <a:gd name="connsiteY3" fmla="*/ 6006 h 10001"/>
              <a:gd name="connsiteX0" fmla="*/ 314 w 10000"/>
              <a:gd name="connsiteY0" fmla="*/ 0 h 10000"/>
              <a:gd name="connsiteX1" fmla="*/ 772 w 10000"/>
              <a:gd name="connsiteY1" fmla="*/ 6823 h 10000"/>
              <a:gd name="connsiteX2" fmla="*/ 5829 w 10000"/>
              <a:gd name="connsiteY2" fmla="*/ 9561 h 10000"/>
              <a:gd name="connsiteX3" fmla="*/ 10000 w 10000"/>
              <a:gd name="connsiteY3" fmla="*/ 6005 h 10000"/>
              <a:gd name="connsiteX0" fmla="*/ 168 w 10566"/>
              <a:gd name="connsiteY0" fmla="*/ 0 h 10403"/>
              <a:gd name="connsiteX1" fmla="*/ 1338 w 10566"/>
              <a:gd name="connsiteY1" fmla="*/ 7220 h 10403"/>
              <a:gd name="connsiteX2" fmla="*/ 6395 w 10566"/>
              <a:gd name="connsiteY2" fmla="*/ 9958 h 10403"/>
              <a:gd name="connsiteX3" fmla="*/ 10566 w 10566"/>
              <a:gd name="connsiteY3" fmla="*/ 6402 h 10403"/>
              <a:gd name="connsiteX0" fmla="*/ 224 w 10265"/>
              <a:gd name="connsiteY0" fmla="*/ 0 h 11341"/>
              <a:gd name="connsiteX1" fmla="*/ 1037 w 10265"/>
              <a:gd name="connsiteY1" fmla="*/ 8141 h 11341"/>
              <a:gd name="connsiteX2" fmla="*/ 6094 w 10265"/>
              <a:gd name="connsiteY2" fmla="*/ 10879 h 11341"/>
              <a:gd name="connsiteX3" fmla="*/ 10265 w 10265"/>
              <a:gd name="connsiteY3" fmla="*/ 7323 h 11341"/>
              <a:gd name="connsiteX0" fmla="*/ 224 w 10265"/>
              <a:gd name="connsiteY0" fmla="*/ 0 h 11341"/>
              <a:gd name="connsiteX1" fmla="*/ 1037 w 10265"/>
              <a:gd name="connsiteY1" fmla="*/ 8141 h 11341"/>
              <a:gd name="connsiteX2" fmla="*/ 6094 w 10265"/>
              <a:gd name="connsiteY2" fmla="*/ 10879 h 11341"/>
              <a:gd name="connsiteX3" fmla="*/ 10265 w 10265"/>
              <a:gd name="connsiteY3" fmla="*/ 7323 h 11341"/>
              <a:gd name="connsiteX0" fmla="*/ 411 w 10452"/>
              <a:gd name="connsiteY0" fmla="*/ 0 h 8552"/>
              <a:gd name="connsiteX1" fmla="*/ 1224 w 10452"/>
              <a:gd name="connsiteY1" fmla="*/ 8141 h 8552"/>
              <a:gd name="connsiteX2" fmla="*/ 10452 w 10452"/>
              <a:gd name="connsiteY2" fmla="*/ 7323 h 8552"/>
              <a:gd name="connsiteX0" fmla="*/ 57 w 9664"/>
              <a:gd name="connsiteY0" fmla="*/ 0 h 12802"/>
              <a:gd name="connsiteX1" fmla="*/ 3671 w 9664"/>
              <a:gd name="connsiteY1" fmla="*/ 12556 h 12802"/>
              <a:gd name="connsiteX2" fmla="*/ 9664 w 9664"/>
              <a:gd name="connsiteY2" fmla="*/ 8563 h 12802"/>
              <a:gd name="connsiteX0" fmla="*/ 0 w 9941"/>
              <a:gd name="connsiteY0" fmla="*/ 0 h 10000"/>
              <a:gd name="connsiteX1" fmla="*/ 3740 w 9941"/>
              <a:gd name="connsiteY1" fmla="*/ 9808 h 10000"/>
              <a:gd name="connsiteX2" fmla="*/ 9941 w 9941"/>
              <a:gd name="connsiteY2" fmla="*/ 6689 h 10000"/>
              <a:gd name="connsiteX0" fmla="*/ 0 w 10217"/>
              <a:gd name="connsiteY0" fmla="*/ 0 h 10102"/>
              <a:gd name="connsiteX1" fmla="*/ 3979 w 10217"/>
              <a:gd name="connsiteY1" fmla="*/ 9905 h 10102"/>
              <a:gd name="connsiteX2" fmla="*/ 10217 w 10217"/>
              <a:gd name="connsiteY2" fmla="*/ 6786 h 10102"/>
              <a:gd name="connsiteX0" fmla="*/ 0 w 12791"/>
              <a:gd name="connsiteY0" fmla="*/ 0 h 9968"/>
              <a:gd name="connsiteX1" fmla="*/ 3979 w 12791"/>
              <a:gd name="connsiteY1" fmla="*/ 9905 h 9968"/>
              <a:gd name="connsiteX2" fmla="*/ 12791 w 12791"/>
              <a:gd name="connsiteY2" fmla="*/ 4462 h 9968"/>
              <a:gd name="connsiteX0" fmla="*/ 0 w 10000"/>
              <a:gd name="connsiteY0" fmla="*/ 0 h 7748"/>
              <a:gd name="connsiteX1" fmla="*/ 3689 w 10000"/>
              <a:gd name="connsiteY1" fmla="*/ 7651 h 7748"/>
              <a:gd name="connsiteX2" fmla="*/ 10000 w 10000"/>
              <a:gd name="connsiteY2" fmla="*/ 4476 h 7748"/>
              <a:gd name="connsiteX0" fmla="*/ 0 w 11261"/>
              <a:gd name="connsiteY0" fmla="*/ 0 h 10859"/>
              <a:gd name="connsiteX1" fmla="*/ 4950 w 11261"/>
              <a:gd name="connsiteY1" fmla="*/ 10701 h 10859"/>
              <a:gd name="connsiteX2" fmla="*/ 11261 w 11261"/>
              <a:gd name="connsiteY2" fmla="*/ 6603 h 10859"/>
              <a:gd name="connsiteX0" fmla="*/ 0 w 11261"/>
              <a:gd name="connsiteY0" fmla="*/ 0 h 10859"/>
              <a:gd name="connsiteX1" fmla="*/ 4950 w 11261"/>
              <a:gd name="connsiteY1" fmla="*/ 10701 h 10859"/>
              <a:gd name="connsiteX2" fmla="*/ 11261 w 11261"/>
              <a:gd name="connsiteY2" fmla="*/ 6603 h 10859"/>
              <a:gd name="connsiteX0" fmla="*/ 0 w 9232"/>
              <a:gd name="connsiteY0" fmla="*/ 0 h 10765"/>
              <a:gd name="connsiteX1" fmla="*/ 4950 w 9232"/>
              <a:gd name="connsiteY1" fmla="*/ 10701 h 10765"/>
              <a:gd name="connsiteX2" fmla="*/ 9232 w 9232"/>
              <a:gd name="connsiteY2" fmla="*/ 4706 h 10765"/>
              <a:gd name="connsiteX0" fmla="*/ 0 w 10000"/>
              <a:gd name="connsiteY0" fmla="*/ 0 h 10017"/>
              <a:gd name="connsiteX1" fmla="*/ 5362 w 10000"/>
              <a:gd name="connsiteY1" fmla="*/ 9941 h 10017"/>
              <a:gd name="connsiteX2" fmla="*/ 10000 w 10000"/>
              <a:gd name="connsiteY2" fmla="*/ 4372 h 10017"/>
              <a:gd name="connsiteX0" fmla="*/ 0 w 10000"/>
              <a:gd name="connsiteY0" fmla="*/ 0 h 7232"/>
              <a:gd name="connsiteX1" fmla="*/ 5503 w 10000"/>
              <a:gd name="connsiteY1" fmla="*/ 7066 h 7232"/>
              <a:gd name="connsiteX2" fmla="*/ 10000 w 10000"/>
              <a:gd name="connsiteY2" fmla="*/ 4372 h 7232"/>
              <a:gd name="connsiteX0" fmla="*/ 0 w 6284"/>
              <a:gd name="connsiteY0" fmla="*/ 0 h 10880"/>
              <a:gd name="connsiteX1" fmla="*/ 5503 w 6284"/>
              <a:gd name="connsiteY1" fmla="*/ 9770 h 10880"/>
              <a:gd name="connsiteX2" fmla="*/ 6284 w 6284"/>
              <a:gd name="connsiteY2" fmla="*/ 9150 h 10880"/>
              <a:gd name="connsiteX0" fmla="*/ 0 w 10000"/>
              <a:gd name="connsiteY0" fmla="*/ 0 h 9229"/>
              <a:gd name="connsiteX1" fmla="*/ 8757 w 10000"/>
              <a:gd name="connsiteY1" fmla="*/ 8980 h 9229"/>
              <a:gd name="connsiteX2" fmla="*/ 10000 w 10000"/>
              <a:gd name="connsiteY2" fmla="*/ 8410 h 9229"/>
              <a:gd name="connsiteX0" fmla="*/ 0 w 10000"/>
              <a:gd name="connsiteY0" fmla="*/ 0 h 9113"/>
              <a:gd name="connsiteX1" fmla="*/ 3531 w 10000"/>
              <a:gd name="connsiteY1" fmla="*/ 7440 h 9113"/>
              <a:gd name="connsiteX2" fmla="*/ 10000 w 10000"/>
              <a:gd name="connsiteY2" fmla="*/ 9113 h 9113"/>
              <a:gd name="connsiteX0" fmla="*/ 0 w 10702"/>
              <a:gd name="connsiteY0" fmla="*/ 0 h 11221"/>
              <a:gd name="connsiteX1" fmla="*/ 4233 w 10702"/>
              <a:gd name="connsiteY1" fmla="*/ 9385 h 11221"/>
              <a:gd name="connsiteX2" fmla="*/ 10702 w 10702"/>
              <a:gd name="connsiteY2" fmla="*/ 11221 h 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02" h="11221">
                <a:moveTo>
                  <a:pt x="0" y="0"/>
                </a:moveTo>
                <a:cubicBezTo>
                  <a:pt x="1785" y="5986"/>
                  <a:pt x="2449" y="7515"/>
                  <a:pt x="4233" y="9385"/>
                </a:cubicBezTo>
                <a:cubicBezTo>
                  <a:pt x="6017" y="11255"/>
                  <a:pt x="7948" y="7512"/>
                  <a:pt x="10702" y="11221"/>
                </a:cubicBezTo>
              </a:path>
            </a:pathLst>
          </a:custGeom>
          <a:noFill/>
          <a:ln w="38100">
            <a:solidFill>
              <a:srgbClr val="00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Contexte: besoin</a:t>
            </a:r>
            <a:endParaRPr lang="fr-FR" dirty="0"/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1"/>
            <a:ext cx="7993063" cy="21691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altLang="fr-FR" dirty="0" smtClean="0">
                <a:ea typeface="ＭＳ Ｐゴシック" pitchFamily="34" charset="-128"/>
              </a:rPr>
              <a:t>Un besoin: hiérarchiser un réseau hydrographique. Pourquoi?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Généralisation </a:t>
            </a:r>
            <a:r>
              <a:rPr lang="fr-FR" altLang="fr-FR" dirty="0">
                <a:ea typeface="ＭＳ Ｐゴシック" pitchFamily="34" charset="-128"/>
              </a:rPr>
              <a:t>(</a:t>
            </a:r>
            <a:r>
              <a:rPr lang="fr-FR" altLang="fr-FR" dirty="0" smtClean="0">
                <a:ea typeface="ＭＳ Ｐゴシック" pitchFamily="34" charset="-128"/>
              </a:rPr>
              <a:t>simplification) de données géographiques </a:t>
            </a:r>
          </a:p>
          <a:p>
            <a:pPr marL="457200" lvl="1" indent="0">
              <a:buNone/>
            </a:pPr>
            <a:r>
              <a:rPr lang="fr-FR" altLang="fr-FR" dirty="0" smtClean="0">
                <a:ea typeface="ＭＳ Ｐゴシック" pitchFamily="34" charset="-128"/>
              </a:rPr>
              <a:t>=&gt; garder les rivières les plus « importantes »</a:t>
            </a:r>
          </a:p>
          <a:p>
            <a:pPr marL="457200" lvl="1" indent="0">
              <a:buNone/>
            </a:pPr>
            <a:r>
              <a:rPr lang="fr-FR" altLang="fr-FR" dirty="0" smtClean="0">
                <a:ea typeface="ＭＳ Ｐゴシック" pitchFamily="34" charset="-128"/>
              </a:rPr>
              <a:t>=&gt; un classique: ordre de Horton [Thomson &amp; </a:t>
            </a:r>
            <a:r>
              <a:rPr lang="fr-FR" altLang="fr-FR" dirty="0" err="1" smtClean="0">
                <a:ea typeface="ＭＳ Ｐゴシック" pitchFamily="34" charset="-128"/>
              </a:rPr>
              <a:t>Brookes</a:t>
            </a:r>
            <a:r>
              <a:rPr lang="fr-FR" altLang="fr-FR" dirty="0" smtClean="0">
                <a:ea typeface="ＭＳ Ｐゴシック" pitchFamily="34" charset="-128"/>
              </a:rPr>
              <a:t> 2000]</a:t>
            </a: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0963D394-2529-4F47-AB1F-ED4077D0E04C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3874556"/>
            <a:ext cx="3185160" cy="2393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20" y="3874556"/>
            <a:ext cx="3185160" cy="2393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45681" y="5749290"/>
            <a:ext cx="1386839" cy="51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/>
              <a:t>[Thomson 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1843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5046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Disposer d’un plugin QGIS</a:t>
            </a:r>
          </a:p>
          <a:p>
            <a:pPr lvl="1"/>
            <a:r>
              <a:rPr lang="fr-FR" altLang="fr-FR" dirty="0">
                <a:ea typeface="ＭＳ Ｐゴシック" pitchFamily="34" charset="-128"/>
              </a:rPr>
              <a:t>q</a:t>
            </a:r>
            <a:r>
              <a:rPr lang="fr-FR" altLang="fr-FR" dirty="0" smtClean="0">
                <a:ea typeface="ＭＳ Ｐゴシック" pitchFamily="34" charset="-128"/>
              </a:rPr>
              <a:t>ui calcule les ordres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r>
              <a:rPr lang="fr-FR" altLang="fr-FR" dirty="0" smtClean="0">
                <a:ea typeface="ＭＳ Ｐゴシック" pitchFamily="34" charset="-128"/>
              </a:rPr>
              <a:t>,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r>
              <a:rPr lang="fr-FR" altLang="fr-FR" dirty="0" smtClean="0">
                <a:ea typeface="ＭＳ Ｐゴシック" pitchFamily="34" charset="-128"/>
              </a:rPr>
              <a:t>, Horton + les « </a:t>
            </a:r>
            <a:r>
              <a:rPr lang="fr-FR" altLang="fr-FR" dirty="0" err="1" smtClean="0">
                <a:ea typeface="ＭＳ Ｐゴシック" pitchFamily="34" charset="-128"/>
              </a:rPr>
              <a:t>strokes</a:t>
            </a:r>
            <a:r>
              <a:rPr lang="fr-FR" altLang="fr-FR" dirty="0" smtClean="0">
                <a:ea typeface="ＭＳ Ｐゴシック" pitchFamily="34" charset="-128"/>
              </a:rPr>
              <a:t> »</a:t>
            </a:r>
          </a:p>
          <a:p>
            <a:pPr lvl="1"/>
            <a:r>
              <a:rPr lang="fr-FR" altLang="fr-FR" dirty="0">
                <a:ea typeface="ＭＳ Ｐゴシック" pitchFamily="34" charset="-128"/>
              </a:rPr>
              <a:t>q</a:t>
            </a:r>
            <a:r>
              <a:rPr lang="fr-FR" altLang="fr-FR" dirty="0" smtClean="0">
                <a:ea typeface="ＭＳ Ｐゴシック" pitchFamily="34" charset="-128"/>
              </a:rPr>
              <a:t>ui gère les cas complexes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Entrée</a:t>
            </a:r>
          </a:p>
          <a:p>
            <a:pPr lvl="1"/>
            <a:r>
              <a:rPr lang="fr-FR" altLang="fr-FR" dirty="0">
                <a:ea typeface="ＭＳ Ｐゴシック" pitchFamily="34" charset="-128"/>
              </a:rPr>
              <a:t>U</a:t>
            </a:r>
            <a:r>
              <a:rPr lang="fr-FR" altLang="fr-FR" dirty="0" smtClean="0">
                <a:ea typeface="ＭＳ Ｐゴシック" pitchFamily="34" charset="-128"/>
              </a:rPr>
              <a:t>ne couche vectorielle linéaire de tronçons hydrographiques, </a:t>
            </a:r>
            <a:r>
              <a:rPr lang="fr-FR" altLang="fr-FR" dirty="0" err="1" smtClean="0">
                <a:ea typeface="ＭＳ Ｐゴシック" pitchFamily="34" charset="-128"/>
              </a:rPr>
              <a:t>topologiquement</a:t>
            </a:r>
            <a:r>
              <a:rPr lang="fr-FR" altLang="fr-FR" dirty="0" smtClean="0">
                <a:ea typeface="ＭＳ Ｐゴシック" pitchFamily="34" charset="-128"/>
              </a:rPr>
              <a:t> « propre » et planaire.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Tronçons saisis dans le sens d’écoulement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Les réseaux artificiels (irrigation…) sont à exclure cf. </a:t>
            </a:r>
            <a:r>
              <a:rPr lang="fr-FR" altLang="fr-FR" sz="1600" dirty="0" smtClean="0">
                <a:ea typeface="ＭＳ Ｐゴシック" pitchFamily="34" charset="-128"/>
              </a:rPr>
              <a:t>[Touya 2007]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Sortie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Attributs supplémentaires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r>
              <a:rPr lang="fr-FR" altLang="fr-FR" dirty="0" smtClean="0">
                <a:ea typeface="ＭＳ Ｐゴシック" pitchFamily="34" charset="-128"/>
              </a:rPr>
              <a:t>,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r>
              <a:rPr lang="fr-FR" altLang="fr-FR" dirty="0" smtClean="0">
                <a:ea typeface="ＭＳ Ｐゴシック" pitchFamily="34" charset="-128"/>
              </a:rPr>
              <a:t>, Horton, id. « stroke »</a:t>
            </a:r>
          </a:p>
          <a:p>
            <a:pPr lvl="1"/>
            <a:endParaRPr lang="fr-FR" altLang="fr-FR" dirty="0" smtClean="0">
              <a:ea typeface="ＭＳ Ｐゴシック" pitchFamily="34" charset="-128"/>
            </a:endParaRPr>
          </a:p>
          <a:p>
            <a:pPr lvl="1"/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EB4ED5A-EF3B-438D-9D9A-F164259D0CB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20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Plan de la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650" y="1339850"/>
            <a:ext cx="7993063" cy="5046663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Contexte et objectif</a:t>
            </a:r>
          </a:p>
          <a:p>
            <a:pPr>
              <a:defRPr/>
            </a:pPr>
            <a:r>
              <a:rPr lang="fr-FR" dirty="0" smtClean="0"/>
              <a:t>Proposition</a:t>
            </a:r>
          </a:p>
          <a:p>
            <a:pPr lvl="1">
              <a:defRPr/>
            </a:pPr>
            <a:r>
              <a:rPr lang="fr-FR" dirty="0" smtClean="0"/>
              <a:t>Choix opérés pour gérer les cas complexes</a:t>
            </a:r>
          </a:p>
          <a:p>
            <a:pPr lvl="1">
              <a:defRPr/>
            </a:pPr>
            <a:r>
              <a:rPr lang="fr-FR" dirty="0" smtClean="0"/>
              <a:t>Algorithme</a:t>
            </a:r>
          </a:p>
          <a:p>
            <a:pPr>
              <a:defRPr/>
            </a:pPr>
            <a:r>
              <a:rPr lang="fr-FR" dirty="0" smtClean="0"/>
              <a:t>Résultats</a:t>
            </a:r>
          </a:p>
          <a:p>
            <a:pPr lvl="1">
              <a:defRPr/>
            </a:pPr>
            <a:r>
              <a:rPr lang="fr-FR" dirty="0"/>
              <a:t>P</a:t>
            </a:r>
            <a:r>
              <a:rPr lang="fr-FR" dirty="0" smtClean="0"/>
              <a:t>lugin QGIS Hy2roresO</a:t>
            </a:r>
          </a:p>
          <a:p>
            <a:pPr lvl="1">
              <a:defRPr/>
            </a:pPr>
            <a:r>
              <a:rPr lang="fr-FR" dirty="0" smtClean="0"/>
              <a:t>Test sur données réelles</a:t>
            </a:r>
          </a:p>
          <a:p>
            <a:pPr>
              <a:defRPr/>
            </a:pP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19460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2FA4C73-9E08-492F-9115-F0FF948E3C01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21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22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orme libre 10"/>
          <p:cNvSpPr/>
          <p:nvPr/>
        </p:nvSpPr>
        <p:spPr>
          <a:xfrm>
            <a:off x="2839453" y="3492320"/>
            <a:ext cx="3513221" cy="214042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3221" h="2140426">
                <a:moveTo>
                  <a:pt x="0" y="32493"/>
                </a:moveTo>
                <a:cubicBezTo>
                  <a:pt x="256673" y="408"/>
                  <a:pt x="513347" y="-31676"/>
                  <a:pt x="770021" y="61368"/>
                </a:cubicBezTo>
                <a:cubicBezTo>
                  <a:pt x="1026695" y="154412"/>
                  <a:pt x="1302619" y="353335"/>
                  <a:pt x="1540042" y="590758"/>
                </a:cubicBezTo>
                <a:cubicBezTo>
                  <a:pt x="1777465" y="828181"/>
                  <a:pt x="1923449" y="1248484"/>
                  <a:pt x="2194560" y="1485907"/>
                </a:cubicBezTo>
                <a:cubicBezTo>
                  <a:pt x="2465671" y="1723330"/>
                  <a:pt x="3166711" y="2015297"/>
                  <a:pt x="3166711" y="2015297"/>
                </a:cubicBezTo>
                <a:lnTo>
                  <a:pt x="3166711" y="2015297"/>
                </a:lnTo>
                <a:lnTo>
                  <a:pt x="3513221" y="2140426"/>
                </a:ln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6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23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orme libre 16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7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24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ZoneTexte 12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3251484" y="4545800"/>
            <a:ext cx="1566324" cy="203180"/>
          </a:xfrm>
          <a:custGeom>
            <a:avLst/>
            <a:gdLst>
              <a:gd name="connsiteX0" fmla="*/ 0 w 1484671"/>
              <a:gd name="connsiteY0" fmla="*/ 19737 h 127892"/>
              <a:gd name="connsiteX1" fmla="*/ 314632 w 1484671"/>
              <a:gd name="connsiteY1" fmla="*/ 108227 h 127892"/>
              <a:gd name="connsiteX2" fmla="*/ 904567 w 1484671"/>
              <a:gd name="connsiteY2" fmla="*/ 72 h 127892"/>
              <a:gd name="connsiteX3" fmla="*/ 1484671 w 1484671"/>
              <a:gd name="connsiteY3" fmla="*/ 127892 h 127892"/>
              <a:gd name="connsiteX0" fmla="*/ 0 w 1474839"/>
              <a:gd name="connsiteY0" fmla="*/ 7569 h 127892"/>
              <a:gd name="connsiteX1" fmla="*/ 304800 w 1474839"/>
              <a:gd name="connsiteY1" fmla="*/ 108227 h 127892"/>
              <a:gd name="connsiteX2" fmla="*/ 894735 w 1474839"/>
              <a:gd name="connsiteY2" fmla="*/ 72 h 127892"/>
              <a:gd name="connsiteX3" fmla="*/ 1474839 w 1474839"/>
              <a:gd name="connsiteY3" fmla="*/ 127892 h 127892"/>
              <a:gd name="connsiteX0" fmla="*/ 0 w 1504335"/>
              <a:gd name="connsiteY0" fmla="*/ 0 h 156829"/>
              <a:gd name="connsiteX1" fmla="*/ 334296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1012721 w 1504335"/>
              <a:gd name="connsiteY2" fmla="*/ 4671 h 156829"/>
              <a:gd name="connsiteX3" fmla="*/ 1504335 w 1504335"/>
              <a:gd name="connsiteY3" fmla="*/ 156829 h 156829"/>
              <a:gd name="connsiteX0" fmla="*/ 0 w 1533832"/>
              <a:gd name="connsiteY0" fmla="*/ 0 h 205503"/>
              <a:gd name="connsiteX1" fmla="*/ 432618 w 1533832"/>
              <a:gd name="connsiteY1" fmla="*/ 137164 h 205503"/>
              <a:gd name="connsiteX2" fmla="*/ 1012721 w 1533832"/>
              <a:gd name="connsiteY2" fmla="*/ 4671 h 205503"/>
              <a:gd name="connsiteX3" fmla="*/ 1533832 w 1533832"/>
              <a:gd name="connsiteY3" fmla="*/ 205503 h 205503"/>
              <a:gd name="connsiteX0" fmla="*/ 0 w 1566324"/>
              <a:gd name="connsiteY0" fmla="*/ 0 h 251460"/>
              <a:gd name="connsiteX1" fmla="*/ 465110 w 1566324"/>
              <a:gd name="connsiteY1" fmla="*/ 183121 h 251460"/>
              <a:gd name="connsiteX2" fmla="*/ 1045213 w 1566324"/>
              <a:gd name="connsiteY2" fmla="*/ 50628 h 251460"/>
              <a:gd name="connsiteX3" fmla="*/ 1566324 w 1566324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24" h="251460">
                <a:moveTo>
                  <a:pt x="0" y="0"/>
                </a:moveTo>
                <a:cubicBezTo>
                  <a:pt x="81935" y="45884"/>
                  <a:pt x="290908" y="174683"/>
                  <a:pt x="465110" y="183121"/>
                </a:cubicBezTo>
                <a:cubicBezTo>
                  <a:pt x="639312" y="191559"/>
                  <a:pt x="861677" y="39238"/>
                  <a:pt x="1045213" y="50628"/>
                </a:cubicBezTo>
                <a:cubicBezTo>
                  <a:pt x="1228749" y="62018"/>
                  <a:pt x="1373775" y="189188"/>
                  <a:pt x="1566324" y="25146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rme libre 22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Forme libre 23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orme libre 11"/>
          <p:cNvSpPr/>
          <p:nvPr/>
        </p:nvSpPr>
        <p:spPr>
          <a:xfrm>
            <a:off x="3791266" y="2543034"/>
            <a:ext cx="366848" cy="1337912"/>
          </a:xfrm>
          <a:custGeom>
            <a:avLst/>
            <a:gdLst>
              <a:gd name="connsiteX0" fmla="*/ 68465 w 366848"/>
              <a:gd name="connsiteY0" fmla="*/ 0 h 1337912"/>
              <a:gd name="connsiteX1" fmla="*/ 1088 w 366848"/>
              <a:gd name="connsiteY1" fmla="*/ 548640 h 1337912"/>
              <a:gd name="connsiteX2" fmla="*/ 116591 w 366848"/>
              <a:gd name="connsiteY2" fmla="*/ 1068405 h 1337912"/>
              <a:gd name="connsiteX3" fmla="*/ 366848 w 366848"/>
              <a:gd name="connsiteY3" fmla="*/ 1337912 h 133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48" h="1337912">
                <a:moveTo>
                  <a:pt x="68465" y="0"/>
                </a:moveTo>
                <a:cubicBezTo>
                  <a:pt x="30766" y="185286"/>
                  <a:pt x="-6933" y="370573"/>
                  <a:pt x="1088" y="548640"/>
                </a:cubicBezTo>
                <a:cubicBezTo>
                  <a:pt x="9109" y="726708"/>
                  <a:pt x="55631" y="936860"/>
                  <a:pt x="116591" y="1068405"/>
                </a:cubicBezTo>
                <a:cubicBezTo>
                  <a:pt x="177551" y="1199950"/>
                  <a:pt x="272199" y="1268931"/>
                  <a:pt x="366848" y="1337912"/>
                </a:cubicBez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2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</a:p>
          <a:p>
            <a:r>
              <a:rPr lang="fr-FR" altLang="fr-FR" dirty="0">
                <a:ea typeface="ＭＳ Ｐゴシック" pitchFamily="34" charset="-128"/>
              </a:rPr>
              <a:t>Calcul des </a:t>
            </a:r>
            <a:r>
              <a:rPr lang="fr-FR" altLang="fr-FR" dirty="0" smtClean="0">
                <a:ea typeface="ＭＳ Ｐゴシック" pitchFamily="34" charset="-128"/>
              </a:rPr>
              <a:t>ordres</a:t>
            </a: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25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ZoneTexte 12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3251484" y="4545800"/>
            <a:ext cx="1566324" cy="203180"/>
          </a:xfrm>
          <a:custGeom>
            <a:avLst/>
            <a:gdLst>
              <a:gd name="connsiteX0" fmla="*/ 0 w 1484671"/>
              <a:gd name="connsiteY0" fmla="*/ 19737 h 127892"/>
              <a:gd name="connsiteX1" fmla="*/ 314632 w 1484671"/>
              <a:gd name="connsiteY1" fmla="*/ 108227 h 127892"/>
              <a:gd name="connsiteX2" fmla="*/ 904567 w 1484671"/>
              <a:gd name="connsiteY2" fmla="*/ 72 h 127892"/>
              <a:gd name="connsiteX3" fmla="*/ 1484671 w 1484671"/>
              <a:gd name="connsiteY3" fmla="*/ 127892 h 127892"/>
              <a:gd name="connsiteX0" fmla="*/ 0 w 1474839"/>
              <a:gd name="connsiteY0" fmla="*/ 7569 h 127892"/>
              <a:gd name="connsiteX1" fmla="*/ 304800 w 1474839"/>
              <a:gd name="connsiteY1" fmla="*/ 108227 h 127892"/>
              <a:gd name="connsiteX2" fmla="*/ 894735 w 1474839"/>
              <a:gd name="connsiteY2" fmla="*/ 72 h 127892"/>
              <a:gd name="connsiteX3" fmla="*/ 1474839 w 1474839"/>
              <a:gd name="connsiteY3" fmla="*/ 127892 h 127892"/>
              <a:gd name="connsiteX0" fmla="*/ 0 w 1504335"/>
              <a:gd name="connsiteY0" fmla="*/ 0 h 156829"/>
              <a:gd name="connsiteX1" fmla="*/ 334296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1012721 w 1504335"/>
              <a:gd name="connsiteY2" fmla="*/ 4671 h 156829"/>
              <a:gd name="connsiteX3" fmla="*/ 1504335 w 1504335"/>
              <a:gd name="connsiteY3" fmla="*/ 156829 h 156829"/>
              <a:gd name="connsiteX0" fmla="*/ 0 w 1533832"/>
              <a:gd name="connsiteY0" fmla="*/ 0 h 205503"/>
              <a:gd name="connsiteX1" fmla="*/ 432618 w 1533832"/>
              <a:gd name="connsiteY1" fmla="*/ 137164 h 205503"/>
              <a:gd name="connsiteX2" fmla="*/ 1012721 w 1533832"/>
              <a:gd name="connsiteY2" fmla="*/ 4671 h 205503"/>
              <a:gd name="connsiteX3" fmla="*/ 1533832 w 1533832"/>
              <a:gd name="connsiteY3" fmla="*/ 205503 h 205503"/>
              <a:gd name="connsiteX0" fmla="*/ 0 w 1566324"/>
              <a:gd name="connsiteY0" fmla="*/ 0 h 251460"/>
              <a:gd name="connsiteX1" fmla="*/ 465110 w 1566324"/>
              <a:gd name="connsiteY1" fmla="*/ 183121 h 251460"/>
              <a:gd name="connsiteX2" fmla="*/ 1045213 w 1566324"/>
              <a:gd name="connsiteY2" fmla="*/ 50628 h 251460"/>
              <a:gd name="connsiteX3" fmla="*/ 1566324 w 1566324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24" h="251460">
                <a:moveTo>
                  <a:pt x="0" y="0"/>
                </a:moveTo>
                <a:cubicBezTo>
                  <a:pt x="81935" y="45884"/>
                  <a:pt x="290908" y="174683"/>
                  <a:pt x="465110" y="183121"/>
                </a:cubicBezTo>
                <a:cubicBezTo>
                  <a:pt x="639312" y="191559"/>
                  <a:pt x="861677" y="39238"/>
                  <a:pt x="1045213" y="50628"/>
                </a:cubicBezTo>
                <a:cubicBezTo>
                  <a:pt x="1228749" y="62018"/>
                  <a:pt x="1373775" y="189188"/>
                  <a:pt x="1566324" y="25146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rme libre 22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Forme libre 23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orme libre 11"/>
          <p:cNvSpPr/>
          <p:nvPr/>
        </p:nvSpPr>
        <p:spPr>
          <a:xfrm>
            <a:off x="3791266" y="2543034"/>
            <a:ext cx="366848" cy="1337912"/>
          </a:xfrm>
          <a:custGeom>
            <a:avLst/>
            <a:gdLst>
              <a:gd name="connsiteX0" fmla="*/ 68465 w 366848"/>
              <a:gd name="connsiteY0" fmla="*/ 0 h 1337912"/>
              <a:gd name="connsiteX1" fmla="*/ 1088 w 366848"/>
              <a:gd name="connsiteY1" fmla="*/ 548640 h 1337912"/>
              <a:gd name="connsiteX2" fmla="*/ 116591 w 366848"/>
              <a:gd name="connsiteY2" fmla="*/ 1068405 h 1337912"/>
              <a:gd name="connsiteX3" fmla="*/ 366848 w 366848"/>
              <a:gd name="connsiteY3" fmla="*/ 1337912 h 133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48" h="1337912">
                <a:moveTo>
                  <a:pt x="68465" y="0"/>
                </a:moveTo>
                <a:cubicBezTo>
                  <a:pt x="30766" y="185286"/>
                  <a:pt x="-6933" y="370573"/>
                  <a:pt x="1088" y="548640"/>
                </a:cubicBezTo>
                <a:cubicBezTo>
                  <a:pt x="9109" y="726708"/>
                  <a:pt x="55631" y="936860"/>
                  <a:pt x="116591" y="1068405"/>
                </a:cubicBezTo>
                <a:cubicBezTo>
                  <a:pt x="177551" y="1199950"/>
                  <a:pt x="272199" y="1268931"/>
                  <a:pt x="366848" y="1337912"/>
                </a:cubicBez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4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</a:p>
          <a:p>
            <a:r>
              <a:rPr lang="fr-FR" altLang="fr-FR" dirty="0">
                <a:ea typeface="ＭＳ Ｐゴシック" pitchFamily="34" charset="-128"/>
              </a:rPr>
              <a:t>Calcul des ordres</a:t>
            </a: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26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orme libre 16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1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</a:p>
          <a:p>
            <a:r>
              <a:rPr lang="fr-FR" altLang="fr-FR" dirty="0">
                <a:ea typeface="ＭＳ Ｐゴシック" pitchFamily="34" charset="-128"/>
              </a:rPr>
              <a:t>Calcul des ordres</a:t>
            </a: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27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orme libre 16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1596706" y="2978425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1732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</a:p>
          <a:p>
            <a:r>
              <a:rPr lang="fr-FR" altLang="fr-FR" dirty="0">
                <a:ea typeface="ＭＳ Ｐゴシック" pitchFamily="34" charset="-128"/>
              </a:rPr>
              <a:t>Calcul des ordres</a:t>
            </a: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28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orme libre 16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1596706" y="2978425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877494" y="5086441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1671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</a:p>
          <a:p>
            <a:r>
              <a:rPr lang="fr-FR" altLang="fr-FR" dirty="0">
                <a:ea typeface="ＭＳ Ｐゴシック" pitchFamily="34" charset="-128"/>
              </a:rPr>
              <a:t>Calcul des ordres</a:t>
            </a: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29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orme libre 16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1596706" y="2978425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877494" y="5086441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4547477" y="388571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3677184" y="4926626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6625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Contexte: besoin</a:t>
            </a:r>
            <a:endParaRPr lang="fr-FR" dirty="0"/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1"/>
            <a:ext cx="8388350" cy="3277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altLang="fr-FR" dirty="0" smtClean="0">
                <a:ea typeface="ＭＳ Ｐゴシック" pitchFamily="34" charset="-128"/>
              </a:rPr>
              <a:t>Un besoin: hiérarchiser un réseau hydrographique. Pourquoi?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Projet ANR CHOUCAS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fr-FR" altLang="fr-FR" sz="1800" dirty="0" smtClean="0">
                <a:ea typeface="ＭＳ Ｐゴシック" pitchFamily="34" charset="-128"/>
              </a:rPr>
              <a:t>Intégration de données hétérogènes et raisonnement spatial pour l’aide à la localisation de victimes en montagne  </a:t>
            </a:r>
            <a:endParaRPr lang="fr-FR" altLang="fr-FR" sz="1800" dirty="0">
              <a:ea typeface="ＭＳ Ｐゴシック" pitchFamily="34" charset="-128"/>
            </a:endParaRPr>
          </a:p>
          <a:p>
            <a:pPr marL="457200" lvl="1" indent="0">
              <a:buNone/>
            </a:pPr>
            <a:r>
              <a:rPr lang="fr-FR" altLang="fr-FR" dirty="0" smtClean="0">
                <a:ea typeface="ＭＳ Ｐゴシック" pitchFamily="34" charset="-128"/>
              </a:rPr>
              <a:t>« Je suis au fond de la vallée », « Je suis sur tel versant »: Où est-il/elle?</a:t>
            </a:r>
          </a:p>
          <a:p>
            <a:pPr lvl="2">
              <a:buFont typeface="Symbol"/>
              <a:buChar char="Þ"/>
            </a:pPr>
            <a:r>
              <a:rPr lang="fr-FR" altLang="fr-FR" dirty="0" smtClean="0">
                <a:ea typeface="ＭＳ Ｐゴシック" pitchFamily="34" charset="-128"/>
              </a:rPr>
              <a:t>Besoin de construire des zones « fond de vallées », des versants </a:t>
            </a:r>
          </a:p>
          <a:p>
            <a:pPr lvl="2">
              <a:buFont typeface="Symbol"/>
              <a:buChar char="Þ"/>
            </a:pPr>
            <a:r>
              <a:rPr lang="fr-FR" altLang="fr-FR" dirty="0" smtClean="0">
                <a:ea typeface="ＭＳ Ｐゴシック" pitchFamily="34" charset="-128"/>
              </a:rPr>
              <a:t>Méthode [Straumann &amp; </a:t>
            </a:r>
            <a:r>
              <a:rPr lang="fr-FR" altLang="fr-FR" dirty="0" err="1" smtClean="0">
                <a:ea typeface="ＭＳ Ｐゴシック" pitchFamily="34" charset="-128"/>
              </a:rPr>
              <a:t>Purves</a:t>
            </a:r>
            <a:r>
              <a:rPr lang="fr-FR" altLang="fr-FR" dirty="0" smtClean="0">
                <a:ea typeface="ＭＳ Ｐゴシック" pitchFamily="34" charset="-128"/>
              </a:rPr>
              <a:t> 2008]: fond de vallée = zone peu pentue traversée par un tronçon hydrographique « important ». 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r>
              <a:rPr lang="fr-FR" altLang="fr-FR" dirty="0" smtClean="0">
                <a:ea typeface="ＭＳ Ｐゴシック" pitchFamily="34" charset="-128"/>
              </a:rPr>
              <a:t>.</a:t>
            </a:r>
          </a:p>
          <a:p>
            <a:pPr marL="914400" lvl="2" indent="0">
              <a:buNone/>
            </a:pPr>
            <a:endParaRPr lang="fr-FR" altLang="fr-FR" dirty="0">
              <a:ea typeface="ＭＳ Ｐゴシック" pitchFamily="34" charset="-128"/>
            </a:endParaRPr>
          </a:p>
          <a:p>
            <a:pPr marL="914400" lvl="2" indent="0">
              <a:buNone/>
            </a:pPr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0963D394-2529-4F47-AB1F-ED4077D0E04C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65" y="3308985"/>
            <a:ext cx="1657350" cy="1657350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0315" y="4617720"/>
            <a:ext cx="3924743" cy="180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445058" y="5893117"/>
            <a:ext cx="1510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[</a:t>
            </a:r>
            <a:r>
              <a:rPr lang="fr-FR" altLang="fr-FR" sz="1400" dirty="0" err="1" smtClean="0"/>
              <a:t>Dillet</a:t>
            </a:r>
            <a:r>
              <a:rPr lang="fr-FR" altLang="fr-FR" sz="1400" dirty="0" smtClean="0"/>
              <a:t> </a:t>
            </a:r>
            <a:r>
              <a:rPr lang="fr-FR" altLang="fr-FR" sz="1400" dirty="0"/>
              <a:t>&amp; </a:t>
            </a:r>
            <a:r>
              <a:rPr lang="fr-FR" altLang="fr-FR" sz="1400" dirty="0" smtClean="0"/>
              <a:t>Dumontier 2018]</a:t>
            </a:r>
            <a:endParaRPr lang="fr-FR" altLang="fr-FR" sz="1400" dirty="0"/>
          </a:p>
        </p:txBody>
      </p:sp>
      <p:grpSp>
        <p:nvGrpSpPr>
          <p:cNvPr id="7" name="Groupe 6"/>
          <p:cNvGrpSpPr/>
          <p:nvPr/>
        </p:nvGrpSpPr>
        <p:grpSpPr>
          <a:xfrm>
            <a:off x="223481" y="5105122"/>
            <a:ext cx="1102662" cy="1144796"/>
            <a:chOff x="305156" y="5077333"/>
            <a:chExt cx="1102662" cy="1144796"/>
          </a:xfrm>
        </p:grpSpPr>
        <p:pic>
          <p:nvPicPr>
            <p:cNvPr id="17" name="Picture 12" descr="D:\Users\Cduchene\Ressources\Outils\Logos\logo_IGN_pour_lettr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56" y="5077333"/>
              <a:ext cx="305793" cy="32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60" y="5077333"/>
              <a:ext cx="741758" cy="325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56" y="5485300"/>
              <a:ext cx="379929" cy="325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56" y="5893117"/>
              <a:ext cx="803693" cy="329012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52" y="5447065"/>
              <a:ext cx="401544" cy="401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6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</a:p>
          <a:p>
            <a:r>
              <a:rPr lang="fr-FR" altLang="fr-FR" dirty="0">
                <a:ea typeface="ＭＳ Ｐゴシック" pitchFamily="34" charset="-128"/>
              </a:rPr>
              <a:t>Calcul des ordres</a:t>
            </a: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30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6" name="Forme libre 15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orme libre 16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1596706" y="2978425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17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  <a:endParaRPr lang="fr-FR" altLang="fr-FR" dirty="0" smtClean="0">
              <a:ea typeface="ＭＳ Ｐゴシック" pitchFamily="34" charset="-128"/>
            </a:endParaRPr>
          </a:p>
          <a:p>
            <a:r>
              <a:rPr lang="fr-FR" altLang="fr-FR" dirty="0">
                <a:ea typeface="ＭＳ Ｐゴシック" pitchFamily="34" charset="-128"/>
              </a:rPr>
              <a:t>Calcul des </a:t>
            </a:r>
            <a:r>
              <a:rPr lang="fr-FR" altLang="fr-FR" dirty="0" smtClean="0">
                <a:ea typeface="ＭＳ Ｐゴシック" pitchFamily="34" charset="-128"/>
              </a:rPr>
              <a:t>ordres</a:t>
            </a:r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31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ZoneTexte 12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3251484" y="4545800"/>
            <a:ext cx="1566324" cy="203180"/>
          </a:xfrm>
          <a:custGeom>
            <a:avLst/>
            <a:gdLst>
              <a:gd name="connsiteX0" fmla="*/ 0 w 1484671"/>
              <a:gd name="connsiteY0" fmla="*/ 19737 h 127892"/>
              <a:gd name="connsiteX1" fmla="*/ 314632 w 1484671"/>
              <a:gd name="connsiteY1" fmla="*/ 108227 h 127892"/>
              <a:gd name="connsiteX2" fmla="*/ 904567 w 1484671"/>
              <a:gd name="connsiteY2" fmla="*/ 72 h 127892"/>
              <a:gd name="connsiteX3" fmla="*/ 1484671 w 1484671"/>
              <a:gd name="connsiteY3" fmla="*/ 127892 h 127892"/>
              <a:gd name="connsiteX0" fmla="*/ 0 w 1474839"/>
              <a:gd name="connsiteY0" fmla="*/ 7569 h 127892"/>
              <a:gd name="connsiteX1" fmla="*/ 304800 w 1474839"/>
              <a:gd name="connsiteY1" fmla="*/ 108227 h 127892"/>
              <a:gd name="connsiteX2" fmla="*/ 894735 w 1474839"/>
              <a:gd name="connsiteY2" fmla="*/ 72 h 127892"/>
              <a:gd name="connsiteX3" fmla="*/ 1474839 w 1474839"/>
              <a:gd name="connsiteY3" fmla="*/ 127892 h 127892"/>
              <a:gd name="connsiteX0" fmla="*/ 0 w 1504335"/>
              <a:gd name="connsiteY0" fmla="*/ 0 h 156829"/>
              <a:gd name="connsiteX1" fmla="*/ 334296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1012721 w 1504335"/>
              <a:gd name="connsiteY2" fmla="*/ 4671 h 156829"/>
              <a:gd name="connsiteX3" fmla="*/ 1504335 w 1504335"/>
              <a:gd name="connsiteY3" fmla="*/ 156829 h 156829"/>
              <a:gd name="connsiteX0" fmla="*/ 0 w 1533832"/>
              <a:gd name="connsiteY0" fmla="*/ 0 h 205503"/>
              <a:gd name="connsiteX1" fmla="*/ 432618 w 1533832"/>
              <a:gd name="connsiteY1" fmla="*/ 137164 h 205503"/>
              <a:gd name="connsiteX2" fmla="*/ 1012721 w 1533832"/>
              <a:gd name="connsiteY2" fmla="*/ 4671 h 205503"/>
              <a:gd name="connsiteX3" fmla="*/ 1533832 w 1533832"/>
              <a:gd name="connsiteY3" fmla="*/ 205503 h 205503"/>
              <a:gd name="connsiteX0" fmla="*/ 0 w 1566324"/>
              <a:gd name="connsiteY0" fmla="*/ 0 h 251460"/>
              <a:gd name="connsiteX1" fmla="*/ 465110 w 1566324"/>
              <a:gd name="connsiteY1" fmla="*/ 183121 h 251460"/>
              <a:gd name="connsiteX2" fmla="*/ 1045213 w 1566324"/>
              <a:gd name="connsiteY2" fmla="*/ 50628 h 251460"/>
              <a:gd name="connsiteX3" fmla="*/ 1566324 w 1566324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24" h="251460">
                <a:moveTo>
                  <a:pt x="0" y="0"/>
                </a:moveTo>
                <a:cubicBezTo>
                  <a:pt x="81935" y="45884"/>
                  <a:pt x="290908" y="174683"/>
                  <a:pt x="465110" y="183121"/>
                </a:cubicBezTo>
                <a:cubicBezTo>
                  <a:pt x="639312" y="191559"/>
                  <a:pt x="861677" y="39238"/>
                  <a:pt x="1045213" y="50628"/>
                </a:cubicBezTo>
                <a:cubicBezTo>
                  <a:pt x="1228749" y="62018"/>
                  <a:pt x="1373775" y="189188"/>
                  <a:pt x="1566324" y="25146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rme libre 22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Forme libre 23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orme libre 11"/>
          <p:cNvSpPr/>
          <p:nvPr/>
        </p:nvSpPr>
        <p:spPr>
          <a:xfrm>
            <a:off x="3791266" y="2543034"/>
            <a:ext cx="366848" cy="1337912"/>
          </a:xfrm>
          <a:custGeom>
            <a:avLst/>
            <a:gdLst>
              <a:gd name="connsiteX0" fmla="*/ 68465 w 366848"/>
              <a:gd name="connsiteY0" fmla="*/ 0 h 1337912"/>
              <a:gd name="connsiteX1" fmla="*/ 1088 w 366848"/>
              <a:gd name="connsiteY1" fmla="*/ 548640 h 1337912"/>
              <a:gd name="connsiteX2" fmla="*/ 116591 w 366848"/>
              <a:gd name="connsiteY2" fmla="*/ 1068405 h 1337912"/>
              <a:gd name="connsiteX3" fmla="*/ 366848 w 366848"/>
              <a:gd name="connsiteY3" fmla="*/ 1337912 h 133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48" h="1337912">
                <a:moveTo>
                  <a:pt x="68465" y="0"/>
                </a:moveTo>
                <a:cubicBezTo>
                  <a:pt x="30766" y="185286"/>
                  <a:pt x="-6933" y="370573"/>
                  <a:pt x="1088" y="548640"/>
                </a:cubicBezTo>
                <a:cubicBezTo>
                  <a:pt x="9109" y="726708"/>
                  <a:pt x="55631" y="936860"/>
                  <a:pt x="116591" y="1068405"/>
                </a:cubicBezTo>
                <a:cubicBezTo>
                  <a:pt x="177551" y="1199950"/>
                  <a:pt x="272199" y="1268931"/>
                  <a:pt x="366848" y="1337912"/>
                </a:cubicBez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ZoneTexte 13"/>
          <p:cNvSpPr txBox="1"/>
          <p:nvPr/>
        </p:nvSpPr>
        <p:spPr>
          <a:xfrm>
            <a:off x="1596706" y="2978425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3892098" y="270481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182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  <a:endParaRPr lang="fr-FR" altLang="fr-FR" dirty="0" smtClean="0">
              <a:ea typeface="ＭＳ Ｐゴシック" pitchFamily="34" charset="-128"/>
            </a:endParaRPr>
          </a:p>
          <a:p>
            <a:r>
              <a:rPr lang="fr-FR" altLang="fr-FR" dirty="0">
                <a:ea typeface="ＭＳ Ｐゴシック" pitchFamily="34" charset="-128"/>
              </a:rPr>
              <a:t>Calcul des </a:t>
            </a:r>
            <a:r>
              <a:rPr lang="fr-FR" altLang="fr-FR" dirty="0" smtClean="0">
                <a:ea typeface="ＭＳ Ｐゴシック" pitchFamily="34" charset="-128"/>
              </a:rPr>
              <a:t>ordres</a:t>
            </a:r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32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ZoneTexte 12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3251484" y="4545800"/>
            <a:ext cx="1566324" cy="203180"/>
          </a:xfrm>
          <a:custGeom>
            <a:avLst/>
            <a:gdLst>
              <a:gd name="connsiteX0" fmla="*/ 0 w 1484671"/>
              <a:gd name="connsiteY0" fmla="*/ 19737 h 127892"/>
              <a:gd name="connsiteX1" fmla="*/ 314632 w 1484671"/>
              <a:gd name="connsiteY1" fmla="*/ 108227 h 127892"/>
              <a:gd name="connsiteX2" fmla="*/ 904567 w 1484671"/>
              <a:gd name="connsiteY2" fmla="*/ 72 h 127892"/>
              <a:gd name="connsiteX3" fmla="*/ 1484671 w 1484671"/>
              <a:gd name="connsiteY3" fmla="*/ 127892 h 127892"/>
              <a:gd name="connsiteX0" fmla="*/ 0 w 1474839"/>
              <a:gd name="connsiteY0" fmla="*/ 7569 h 127892"/>
              <a:gd name="connsiteX1" fmla="*/ 304800 w 1474839"/>
              <a:gd name="connsiteY1" fmla="*/ 108227 h 127892"/>
              <a:gd name="connsiteX2" fmla="*/ 894735 w 1474839"/>
              <a:gd name="connsiteY2" fmla="*/ 72 h 127892"/>
              <a:gd name="connsiteX3" fmla="*/ 1474839 w 1474839"/>
              <a:gd name="connsiteY3" fmla="*/ 127892 h 127892"/>
              <a:gd name="connsiteX0" fmla="*/ 0 w 1504335"/>
              <a:gd name="connsiteY0" fmla="*/ 0 h 156829"/>
              <a:gd name="connsiteX1" fmla="*/ 334296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1012721 w 1504335"/>
              <a:gd name="connsiteY2" fmla="*/ 4671 h 156829"/>
              <a:gd name="connsiteX3" fmla="*/ 1504335 w 1504335"/>
              <a:gd name="connsiteY3" fmla="*/ 156829 h 156829"/>
              <a:gd name="connsiteX0" fmla="*/ 0 w 1533832"/>
              <a:gd name="connsiteY0" fmla="*/ 0 h 205503"/>
              <a:gd name="connsiteX1" fmla="*/ 432618 w 1533832"/>
              <a:gd name="connsiteY1" fmla="*/ 137164 h 205503"/>
              <a:gd name="connsiteX2" fmla="*/ 1012721 w 1533832"/>
              <a:gd name="connsiteY2" fmla="*/ 4671 h 205503"/>
              <a:gd name="connsiteX3" fmla="*/ 1533832 w 1533832"/>
              <a:gd name="connsiteY3" fmla="*/ 205503 h 205503"/>
              <a:gd name="connsiteX0" fmla="*/ 0 w 1566324"/>
              <a:gd name="connsiteY0" fmla="*/ 0 h 251460"/>
              <a:gd name="connsiteX1" fmla="*/ 465110 w 1566324"/>
              <a:gd name="connsiteY1" fmla="*/ 183121 h 251460"/>
              <a:gd name="connsiteX2" fmla="*/ 1045213 w 1566324"/>
              <a:gd name="connsiteY2" fmla="*/ 50628 h 251460"/>
              <a:gd name="connsiteX3" fmla="*/ 1566324 w 1566324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24" h="251460">
                <a:moveTo>
                  <a:pt x="0" y="0"/>
                </a:moveTo>
                <a:cubicBezTo>
                  <a:pt x="81935" y="45884"/>
                  <a:pt x="290908" y="174683"/>
                  <a:pt x="465110" y="183121"/>
                </a:cubicBezTo>
                <a:cubicBezTo>
                  <a:pt x="639312" y="191559"/>
                  <a:pt x="861677" y="39238"/>
                  <a:pt x="1045213" y="50628"/>
                </a:cubicBezTo>
                <a:cubicBezTo>
                  <a:pt x="1228749" y="62018"/>
                  <a:pt x="1373775" y="189188"/>
                  <a:pt x="1566324" y="25146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rme libre 22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Forme libre 23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orme libre 11"/>
          <p:cNvSpPr/>
          <p:nvPr/>
        </p:nvSpPr>
        <p:spPr>
          <a:xfrm>
            <a:off x="3791266" y="2543034"/>
            <a:ext cx="366848" cy="1337912"/>
          </a:xfrm>
          <a:custGeom>
            <a:avLst/>
            <a:gdLst>
              <a:gd name="connsiteX0" fmla="*/ 68465 w 366848"/>
              <a:gd name="connsiteY0" fmla="*/ 0 h 1337912"/>
              <a:gd name="connsiteX1" fmla="*/ 1088 w 366848"/>
              <a:gd name="connsiteY1" fmla="*/ 548640 h 1337912"/>
              <a:gd name="connsiteX2" fmla="*/ 116591 w 366848"/>
              <a:gd name="connsiteY2" fmla="*/ 1068405 h 1337912"/>
              <a:gd name="connsiteX3" fmla="*/ 366848 w 366848"/>
              <a:gd name="connsiteY3" fmla="*/ 1337912 h 133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48" h="1337912">
                <a:moveTo>
                  <a:pt x="68465" y="0"/>
                </a:moveTo>
                <a:cubicBezTo>
                  <a:pt x="30766" y="185286"/>
                  <a:pt x="-6933" y="370573"/>
                  <a:pt x="1088" y="548640"/>
                </a:cubicBezTo>
                <a:cubicBezTo>
                  <a:pt x="9109" y="726708"/>
                  <a:pt x="55631" y="936860"/>
                  <a:pt x="116591" y="1068405"/>
                </a:cubicBezTo>
                <a:cubicBezTo>
                  <a:pt x="177551" y="1199950"/>
                  <a:pt x="272199" y="1268931"/>
                  <a:pt x="366848" y="1337912"/>
                </a:cubicBez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ZoneTexte 13"/>
          <p:cNvSpPr txBox="1"/>
          <p:nvPr/>
        </p:nvSpPr>
        <p:spPr>
          <a:xfrm>
            <a:off x="1596706" y="2978425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3892098" y="270481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5877494" y="5086441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6079958" y="5086441"/>
            <a:ext cx="100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+ 1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729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1005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Détection des îles et étiquetage des tronçons associés cf. </a:t>
            </a:r>
            <a:r>
              <a:rPr lang="fr-FR" altLang="fr-FR" sz="1800" dirty="0" smtClean="0">
                <a:ea typeface="ＭＳ Ｐゴシック" pitchFamily="34" charset="-128"/>
              </a:rPr>
              <a:t>[Touya 2007]</a:t>
            </a:r>
            <a:endParaRPr lang="fr-FR" altLang="fr-FR" dirty="0" smtClean="0">
              <a:ea typeface="ＭＳ Ｐゴシック" pitchFamily="34" charset="-128"/>
            </a:endParaRPr>
          </a:p>
          <a:p>
            <a:r>
              <a:rPr lang="fr-FR" altLang="fr-FR" dirty="0">
                <a:ea typeface="ＭＳ Ｐゴシック" pitchFamily="34" charset="-128"/>
              </a:rPr>
              <a:t>Calcul des </a:t>
            </a:r>
            <a:r>
              <a:rPr lang="fr-FR" altLang="fr-FR" dirty="0" smtClean="0">
                <a:ea typeface="ＭＳ Ｐゴシック" pitchFamily="34" charset="-128"/>
              </a:rPr>
              <a:t>ordres</a:t>
            </a:r>
            <a:endParaRPr lang="fr-FR" altLang="fr-FR" dirty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33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020278" y="2957935"/>
            <a:ext cx="1819175" cy="576502"/>
          </a:xfrm>
          <a:custGeom>
            <a:avLst/>
            <a:gdLst>
              <a:gd name="connsiteX0" fmla="*/ 0 w 1819175"/>
              <a:gd name="connsiteY0" fmla="*/ 37487 h 576502"/>
              <a:gd name="connsiteX1" fmla="*/ 875899 w 1819175"/>
              <a:gd name="connsiteY1" fmla="*/ 56737 h 576502"/>
              <a:gd name="connsiteX2" fmla="*/ 1819175 w 1819175"/>
              <a:gd name="connsiteY2" fmla="*/ 576502 h 576502"/>
              <a:gd name="connsiteX3" fmla="*/ 1819175 w 1819175"/>
              <a:gd name="connsiteY3" fmla="*/ 576502 h 57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175" h="576502">
                <a:moveTo>
                  <a:pt x="0" y="37487"/>
                </a:moveTo>
                <a:cubicBezTo>
                  <a:pt x="286351" y="2194"/>
                  <a:pt x="572703" y="-33099"/>
                  <a:pt x="875899" y="56737"/>
                </a:cubicBezTo>
                <a:cubicBezTo>
                  <a:pt x="1179095" y="146573"/>
                  <a:pt x="1819175" y="576502"/>
                  <a:pt x="1819175" y="576502"/>
                </a:cubicBezTo>
                <a:lnTo>
                  <a:pt x="1819175" y="576502"/>
                </a:ln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 7"/>
          <p:cNvSpPr/>
          <p:nvPr/>
        </p:nvSpPr>
        <p:spPr>
          <a:xfrm>
            <a:off x="2820295" y="3534437"/>
            <a:ext cx="2627604" cy="1751797"/>
          </a:xfrm>
          <a:custGeom>
            <a:avLst/>
            <a:gdLst>
              <a:gd name="connsiteX0" fmla="*/ 19158 w 2627604"/>
              <a:gd name="connsiteY0" fmla="*/ 0 h 1751797"/>
              <a:gd name="connsiteX1" fmla="*/ 86535 w 2627604"/>
              <a:gd name="connsiteY1" fmla="*/ 606391 h 1751797"/>
              <a:gd name="connsiteX2" fmla="*/ 702552 w 2627604"/>
              <a:gd name="connsiteY2" fmla="*/ 1203158 h 1751797"/>
              <a:gd name="connsiteX3" fmla="*/ 1934585 w 2627604"/>
              <a:gd name="connsiteY3" fmla="*/ 1694046 h 1751797"/>
              <a:gd name="connsiteX4" fmla="*/ 2627604 w 2627604"/>
              <a:gd name="connsiteY4" fmla="*/ 1722922 h 175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604" h="1751797">
                <a:moveTo>
                  <a:pt x="19158" y="0"/>
                </a:moveTo>
                <a:cubicBezTo>
                  <a:pt x="-4103" y="202932"/>
                  <a:pt x="-27364" y="405865"/>
                  <a:pt x="86535" y="606391"/>
                </a:cubicBezTo>
                <a:cubicBezTo>
                  <a:pt x="200434" y="806917"/>
                  <a:pt x="394544" y="1021882"/>
                  <a:pt x="702552" y="1203158"/>
                </a:cubicBezTo>
                <a:cubicBezTo>
                  <a:pt x="1010560" y="1384434"/>
                  <a:pt x="1613743" y="1607419"/>
                  <a:pt x="1934585" y="1694046"/>
                </a:cubicBezTo>
                <a:cubicBezTo>
                  <a:pt x="2255427" y="1780673"/>
                  <a:pt x="2441515" y="1751797"/>
                  <a:pt x="2627604" y="172292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ZoneTexte 12"/>
          <p:cNvSpPr txBox="1"/>
          <p:nvPr/>
        </p:nvSpPr>
        <p:spPr>
          <a:xfrm>
            <a:off x="382137" y="3169154"/>
            <a:ext cx="13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A800A8"/>
                </a:solidFill>
              </a:rPr>
              <a:t>Tronçon(s) entrant(s)</a:t>
            </a:r>
            <a:endParaRPr lang="en-GB" b="1" dirty="0">
              <a:solidFill>
                <a:srgbClr val="A800A8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218624" y="5004733"/>
            <a:ext cx="19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Tronçons bordant l’île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2674" y="52036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Tronçon(s) sortant(s)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3251484" y="4545800"/>
            <a:ext cx="1566324" cy="203180"/>
          </a:xfrm>
          <a:custGeom>
            <a:avLst/>
            <a:gdLst>
              <a:gd name="connsiteX0" fmla="*/ 0 w 1484671"/>
              <a:gd name="connsiteY0" fmla="*/ 19737 h 127892"/>
              <a:gd name="connsiteX1" fmla="*/ 314632 w 1484671"/>
              <a:gd name="connsiteY1" fmla="*/ 108227 h 127892"/>
              <a:gd name="connsiteX2" fmla="*/ 904567 w 1484671"/>
              <a:gd name="connsiteY2" fmla="*/ 72 h 127892"/>
              <a:gd name="connsiteX3" fmla="*/ 1484671 w 1484671"/>
              <a:gd name="connsiteY3" fmla="*/ 127892 h 127892"/>
              <a:gd name="connsiteX0" fmla="*/ 0 w 1474839"/>
              <a:gd name="connsiteY0" fmla="*/ 7569 h 127892"/>
              <a:gd name="connsiteX1" fmla="*/ 304800 w 1474839"/>
              <a:gd name="connsiteY1" fmla="*/ 108227 h 127892"/>
              <a:gd name="connsiteX2" fmla="*/ 894735 w 1474839"/>
              <a:gd name="connsiteY2" fmla="*/ 72 h 127892"/>
              <a:gd name="connsiteX3" fmla="*/ 1474839 w 1474839"/>
              <a:gd name="connsiteY3" fmla="*/ 127892 h 127892"/>
              <a:gd name="connsiteX0" fmla="*/ 0 w 1504335"/>
              <a:gd name="connsiteY0" fmla="*/ 0 h 156829"/>
              <a:gd name="connsiteX1" fmla="*/ 334296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924231 w 1504335"/>
              <a:gd name="connsiteY2" fmla="*/ 29009 h 156829"/>
              <a:gd name="connsiteX3" fmla="*/ 1504335 w 1504335"/>
              <a:gd name="connsiteY3" fmla="*/ 156829 h 156829"/>
              <a:gd name="connsiteX0" fmla="*/ 0 w 1504335"/>
              <a:gd name="connsiteY0" fmla="*/ 0 h 156829"/>
              <a:gd name="connsiteX1" fmla="*/ 432618 w 1504335"/>
              <a:gd name="connsiteY1" fmla="*/ 137164 h 156829"/>
              <a:gd name="connsiteX2" fmla="*/ 1012721 w 1504335"/>
              <a:gd name="connsiteY2" fmla="*/ 4671 h 156829"/>
              <a:gd name="connsiteX3" fmla="*/ 1504335 w 1504335"/>
              <a:gd name="connsiteY3" fmla="*/ 156829 h 156829"/>
              <a:gd name="connsiteX0" fmla="*/ 0 w 1533832"/>
              <a:gd name="connsiteY0" fmla="*/ 0 h 205503"/>
              <a:gd name="connsiteX1" fmla="*/ 432618 w 1533832"/>
              <a:gd name="connsiteY1" fmla="*/ 137164 h 205503"/>
              <a:gd name="connsiteX2" fmla="*/ 1012721 w 1533832"/>
              <a:gd name="connsiteY2" fmla="*/ 4671 h 205503"/>
              <a:gd name="connsiteX3" fmla="*/ 1533832 w 1533832"/>
              <a:gd name="connsiteY3" fmla="*/ 205503 h 205503"/>
              <a:gd name="connsiteX0" fmla="*/ 0 w 1566324"/>
              <a:gd name="connsiteY0" fmla="*/ 0 h 251460"/>
              <a:gd name="connsiteX1" fmla="*/ 465110 w 1566324"/>
              <a:gd name="connsiteY1" fmla="*/ 183121 h 251460"/>
              <a:gd name="connsiteX2" fmla="*/ 1045213 w 1566324"/>
              <a:gd name="connsiteY2" fmla="*/ 50628 h 251460"/>
              <a:gd name="connsiteX3" fmla="*/ 1566324 w 1566324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24" h="251460">
                <a:moveTo>
                  <a:pt x="0" y="0"/>
                </a:moveTo>
                <a:cubicBezTo>
                  <a:pt x="81935" y="45884"/>
                  <a:pt x="290908" y="174683"/>
                  <a:pt x="465110" y="183121"/>
                </a:cubicBezTo>
                <a:cubicBezTo>
                  <a:pt x="639312" y="191559"/>
                  <a:pt x="861677" y="39238"/>
                  <a:pt x="1045213" y="50628"/>
                </a:cubicBezTo>
                <a:cubicBezTo>
                  <a:pt x="1228749" y="62018"/>
                  <a:pt x="1373775" y="189188"/>
                  <a:pt x="1566324" y="25146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rme libre 22"/>
          <p:cNvSpPr/>
          <p:nvPr/>
        </p:nvSpPr>
        <p:spPr>
          <a:xfrm>
            <a:off x="5443447" y="5264831"/>
            <a:ext cx="909228" cy="36791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603993 w 3513221"/>
              <a:gd name="connsiteY3" fmla="*/ 1772510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3513221"/>
              <a:gd name="connsiteY0" fmla="*/ 116169 h 2224102"/>
              <a:gd name="connsiteX1" fmla="*/ 770021 w 3513221"/>
              <a:gd name="connsiteY1" fmla="*/ 145044 h 2224102"/>
              <a:gd name="connsiteX2" fmla="*/ 2603993 w 3513221"/>
              <a:gd name="connsiteY2" fmla="*/ 1856186 h 2224102"/>
              <a:gd name="connsiteX3" fmla="*/ 3166711 w 3513221"/>
              <a:gd name="connsiteY3" fmla="*/ 2098973 h 2224102"/>
              <a:gd name="connsiteX4" fmla="*/ 3166711 w 3513221"/>
              <a:gd name="connsiteY4" fmla="*/ 2098973 h 2224102"/>
              <a:gd name="connsiteX5" fmla="*/ 3513221 w 3513221"/>
              <a:gd name="connsiteY5" fmla="*/ 2224102 h 2224102"/>
              <a:gd name="connsiteX0" fmla="*/ 0 w 3513221"/>
              <a:gd name="connsiteY0" fmla="*/ 0 h 2107933"/>
              <a:gd name="connsiteX1" fmla="*/ 2603993 w 3513221"/>
              <a:gd name="connsiteY1" fmla="*/ 1740017 h 2107933"/>
              <a:gd name="connsiteX2" fmla="*/ 3166711 w 3513221"/>
              <a:gd name="connsiteY2" fmla="*/ 1982804 h 2107933"/>
              <a:gd name="connsiteX3" fmla="*/ 3166711 w 3513221"/>
              <a:gd name="connsiteY3" fmla="*/ 1982804 h 2107933"/>
              <a:gd name="connsiteX4" fmla="*/ 3513221 w 3513221"/>
              <a:gd name="connsiteY4" fmla="*/ 2107933 h 2107933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562718 w 909228"/>
              <a:gd name="connsiteY2" fmla="*/ 242787 h 367916"/>
              <a:gd name="connsiteX3" fmla="*/ 909228 w 909228"/>
              <a:gd name="connsiteY3" fmla="*/ 367916 h 367916"/>
              <a:gd name="connsiteX0" fmla="*/ 0 w 909228"/>
              <a:gd name="connsiteY0" fmla="*/ 0 h 367916"/>
              <a:gd name="connsiteX1" fmla="*/ 562718 w 909228"/>
              <a:gd name="connsiteY1" fmla="*/ 242787 h 367916"/>
              <a:gd name="connsiteX2" fmla="*/ 909228 w 909228"/>
              <a:gd name="connsiteY2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  <a:gd name="connsiteX0" fmla="*/ 0 w 909228"/>
              <a:gd name="connsiteY0" fmla="*/ 0 h 367916"/>
              <a:gd name="connsiteX1" fmla="*/ 909228 w 909228"/>
              <a:gd name="connsiteY1" fmla="*/ 367916 h 3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9228" h="367916">
                <a:moveTo>
                  <a:pt x="0" y="0"/>
                </a:moveTo>
                <a:cubicBezTo>
                  <a:pt x="289429" y="231822"/>
                  <a:pt x="496970" y="327163"/>
                  <a:pt x="909228" y="367916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Forme libre 23"/>
          <p:cNvSpPr/>
          <p:nvPr/>
        </p:nvSpPr>
        <p:spPr>
          <a:xfrm>
            <a:off x="2839453" y="3464473"/>
            <a:ext cx="2579857" cy="1783836"/>
          </a:xfrm>
          <a:custGeom>
            <a:avLst/>
            <a:gdLst>
              <a:gd name="connsiteX0" fmla="*/ 0 w 3243714"/>
              <a:gd name="connsiteY0" fmla="*/ 32493 h 2015297"/>
              <a:gd name="connsiteX1" fmla="*/ 770021 w 3243714"/>
              <a:gd name="connsiteY1" fmla="*/ 61368 h 2015297"/>
              <a:gd name="connsiteX2" fmla="*/ 1540042 w 3243714"/>
              <a:gd name="connsiteY2" fmla="*/ 590758 h 2015297"/>
              <a:gd name="connsiteX3" fmla="*/ 2194560 w 3243714"/>
              <a:gd name="connsiteY3" fmla="*/ 1485907 h 2015297"/>
              <a:gd name="connsiteX4" fmla="*/ 3166711 w 3243714"/>
              <a:gd name="connsiteY4" fmla="*/ 2015297 h 2015297"/>
              <a:gd name="connsiteX5" fmla="*/ 3166711 w 3243714"/>
              <a:gd name="connsiteY5" fmla="*/ 2015297 h 2015297"/>
              <a:gd name="connsiteX6" fmla="*/ 3243714 w 3243714"/>
              <a:gd name="connsiteY6" fmla="*/ 1822792 h 2015297"/>
              <a:gd name="connsiteX0" fmla="*/ 0 w 3513221"/>
              <a:gd name="connsiteY0" fmla="*/ 32493 h 2169302"/>
              <a:gd name="connsiteX1" fmla="*/ 770021 w 3513221"/>
              <a:gd name="connsiteY1" fmla="*/ 61368 h 2169302"/>
              <a:gd name="connsiteX2" fmla="*/ 1540042 w 3513221"/>
              <a:gd name="connsiteY2" fmla="*/ 590758 h 2169302"/>
              <a:gd name="connsiteX3" fmla="*/ 2194560 w 3513221"/>
              <a:gd name="connsiteY3" fmla="*/ 1485907 h 2169302"/>
              <a:gd name="connsiteX4" fmla="*/ 3166711 w 3513221"/>
              <a:gd name="connsiteY4" fmla="*/ 2015297 h 2169302"/>
              <a:gd name="connsiteX5" fmla="*/ 3166711 w 3513221"/>
              <a:gd name="connsiteY5" fmla="*/ 2015297 h 2169302"/>
              <a:gd name="connsiteX6" fmla="*/ 3513221 w 3513221"/>
              <a:gd name="connsiteY6" fmla="*/ 2169302 h 2169302"/>
              <a:gd name="connsiteX0" fmla="*/ 0 w 3513221"/>
              <a:gd name="connsiteY0" fmla="*/ 32493 h 2140426"/>
              <a:gd name="connsiteX1" fmla="*/ 770021 w 3513221"/>
              <a:gd name="connsiteY1" fmla="*/ 61368 h 2140426"/>
              <a:gd name="connsiteX2" fmla="*/ 1540042 w 3513221"/>
              <a:gd name="connsiteY2" fmla="*/ 590758 h 2140426"/>
              <a:gd name="connsiteX3" fmla="*/ 2194560 w 3513221"/>
              <a:gd name="connsiteY3" fmla="*/ 1485907 h 2140426"/>
              <a:gd name="connsiteX4" fmla="*/ 3166711 w 3513221"/>
              <a:gd name="connsiteY4" fmla="*/ 2015297 h 2140426"/>
              <a:gd name="connsiteX5" fmla="*/ 3166711 w 3513221"/>
              <a:gd name="connsiteY5" fmla="*/ 2015297 h 2140426"/>
              <a:gd name="connsiteX6" fmla="*/ 3513221 w 3513221"/>
              <a:gd name="connsiteY6" fmla="*/ 2140426 h 2140426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3166711 w 4403431"/>
              <a:gd name="connsiteY4" fmla="*/ 267496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4403431"/>
              <a:gd name="connsiteY0" fmla="*/ 692158 h 2800091"/>
              <a:gd name="connsiteX1" fmla="*/ 770021 w 4403431"/>
              <a:gd name="connsiteY1" fmla="*/ 721033 h 2800091"/>
              <a:gd name="connsiteX2" fmla="*/ 1540042 w 4403431"/>
              <a:gd name="connsiteY2" fmla="*/ 1250423 h 2800091"/>
              <a:gd name="connsiteX3" fmla="*/ 2194560 w 4403431"/>
              <a:gd name="connsiteY3" fmla="*/ 2145572 h 2800091"/>
              <a:gd name="connsiteX4" fmla="*/ 2579857 w 4403431"/>
              <a:gd name="connsiteY4" fmla="*/ 2374712 h 2800091"/>
              <a:gd name="connsiteX5" fmla="*/ 4395010 w 4403431"/>
              <a:gd name="connsiteY5" fmla="*/ 0 h 2800091"/>
              <a:gd name="connsiteX6" fmla="*/ 3513221 w 4403431"/>
              <a:gd name="connsiteY6" fmla="*/ 2800091 h 2800091"/>
              <a:gd name="connsiteX0" fmla="*/ 0 w 3513221"/>
              <a:gd name="connsiteY0" fmla="*/ 32494 h 2140427"/>
              <a:gd name="connsiteX1" fmla="*/ 770021 w 3513221"/>
              <a:gd name="connsiteY1" fmla="*/ 61369 h 2140427"/>
              <a:gd name="connsiteX2" fmla="*/ 1540042 w 3513221"/>
              <a:gd name="connsiteY2" fmla="*/ 590759 h 2140427"/>
              <a:gd name="connsiteX3" fmla="*/ 2194560 w 3513221"/>
              <a:gd name="connsiteY3" fmla="*/ 1485908 h 2140427"/>
              <a:gd name="connsiteX4" fmla="*/ 2579857 w 3513221"/>
              <a:gd name="connsiteY4" fmla="*/ 1715048 h 2140427"/>
              <a:gd name="connsiteX5" fmla="*/ 3513221 w 3513221"/>
              <a:gd name="connsiteY5" fmla="*/ 2140427 h 2140427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15048"/>
              <a:gd name="connsiteX1" fmla="*/ 770021 w 2579857"/>
              <a:gd name="connsiteY1" fmla="*/ 61369 h 1715048"/>
              <a:gd name="connsiteX2" fmla="*/ 1540042 w 2579857"/>
              <a:gd name="connsiteY2" fmla="*/ 590759 h 1715048"/>
              <a:gd name="connsiteX3" fmla="*/ 2194560 w 2579857"/>
              <a:gd name="connsiteY3" fmla="*/ 1485908 h 1715048"/>
              <a:gd name="connsiteX4" fmla="*/ 2579857 w 2579857"/>
              <a:gd name="connsiteY4" fmla="*/ 1715048 h 1715048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194560 w 2579857"/>
              <a:gd name="connsiteY3" fmla="*/ 1485908 h 1755992"/>
              <a:gd name="connsiteX4" fmla="*/ 2579857 w 2579857"/>
              <a:gd name="connsiteY4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32494 h 1755992"/>
              <a:gd name="connsiteX1" fmla="*/ 770021 w 2579857"/>
              <a:gd name="connsiteY1" fmla="*/ 61369 h 1755992"/>
              <a:gd name="connsiteX2" fmla="*/ 1540042 w 2579857"/>
              <a:gd name="connsiteY2" fmla="*/ 590759 h 1755992"/>
              <a:gd name="connsiteX3" fmla="*/ 2579857 w 2579857"/>
              <a:gd name="connsiteY3" fmla="*/ 1755992 h 1755992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42347 h 1765845"/>
              <a:gd name="connsiteX1" fmla="*/ 770021 w 2579857"/>
              <a:gd name="connsiteY1" fmla="*/ 71222 h 1765845"/>
              <a:gd name="connsiteX2" fmla="*/ 1703815 w 2579857"/>
              <a:gd name="connsiteY2" fmla="*/ 750737 h 1765845"/>
              <a:gd name="connsiteX3" fmla="*/ 2579857 w 2579857"/>
              <a:gd name="connsiteY3" fmla="*/ 1765845 h 1765845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2270 h 1785768"/>
              <a:gd name="connsiteX1" fmla="*/ 770021 w 2579857"/>
              <a:gd name="connsiteY1" fmla="*/ 91145 h 1785768"/>
              <a:gd name="connsiteX2" fmla="*/ 1908531 w 2579857"/>
              <a:gd name="connsiteY2" fmla="*/ 1057263 h 1785768"/>
              <a:gd name="connsiteX3" fmla="*/ 2579857 w 2579857"/>
              <a:gd name="connsiteY3" fmla="*/ 1785768 h 1785768"/>
              <a:gd name="connsiteX0" fmla="*/ 0 w 2579857"/>
              <a:gd name="connsiteY0" fmla="*/ 60338 h 1783836"/>
              <a:gd name="connsiteX1" fmla="*/ 770021 w 2579857"/>
              <a:gd name="connsiteY1" fmla="*/ 89213 h 1783836"/>
              <a:gd name="connsiteX2" fmla="*/ 1853940 w 2579857"/>
              <a:gd name="connsiteY2" fmla="*/ 1028035 h 1783836"/>
              <a:gd name="connsiteX3" fmla="*/ 2579857 w 2579857"/>
              <a:gd name="connsiteY3" fmla="*/ 1783836 h 178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857" h="1783836">
                <a:moveTo>
                  <a:pt x="0" y="60338"/>
                </a:moveTo>
                <a:cubicBezTo>
                  <a:pt x="256673" y="28253"/>
                  <a:pt x="461031" y="-72070"/>
                  <a:pt x="770021" y="89213"/>
                </a:cubicBezTo>
                <a:cubicBezTo>
                  <a:pt x="1079011" y="250496"/>
                  <a:pt x="1538653" y="472642"/>
                  <a:pt x="1853940" y="1028035"/>
                </a:cubicBezTo>
                <a:cubicBezTo>
                  <a:pt x="2169227" y="1583428"/>
                  <a:pt x="2076626" y="1350011"/>
                  <a:pt x="2579857" y="178383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orme libre 11"/>
          <p:cNvSpPr/>
          <p:nvPr/>
        </p:nvSpPr>
        <p:spPr>
          <a:xfrm>
            <a:off x="3791266" y="2543034"/>
            <a:ext cx="366848" cy="1337912"/>
          </a:xfrm>
          <a:custGeom>
            <a:avLst/>
            <a:gdLst>
              <a:gd name="connsiteX0" fmla="*/ 68465 w 366848"/>
              <a:gd name="connsiteY0" fmla="*/ 0 h 1337912"/>
              <a:gd name="connsiteX1" fmla="*/ 1088 w 366848"/>
              <a:gd name="connsiteY1" fmla="*/ 548640 h 1337912"/>
              <a:gd name="connsiteX2" fmla="*/ 116591 w 366848"/>
              <a:gd name="connsiteY2" fmla="*/ 1068405 h 1337912"/>
              <a:gd name="connsiteX3" fmla="*/ 366848 w 366848"/>
              <a:gd name="connsiteY3" fmla="*/ 1337912 h 133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48" h="1337912">
                <a:moveTo>
                  <a:pt x="68465" y="0"/>
                </a:moveTo>
                <a:cubicBezTo>
                  <a:pt x="30766" y="185286"/>
                  <a:pt x="-6933" y="370573"/>
                  <a:pt x="1088" y="548640"/>
                </a:cubicBezTo>
                <a:cubicBezTo>
                  <a:pt x="9109" y="726708"/>
                  <a:pt x="55631" y="936860"/>
                  <a:pt x="116591" y="1068405"/>
                </a:cubicBezTo>
                <a:cubicBezTo>
                  <a:pt x="177551" y="1199950"/>
                  <a:pt x="272199" y="1268931"/>
                  <a:pt x="366848" y="1337912"/>
                </a:cubicBezTo>
              </a:path>
            </a:pathLst>
          </a:custGeom>
          <a:noFill/>
          <a:ln>
            <a:solidFill>
              <a:srgbClr val="A8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ZoneTexte 13"/>
          <p:cNvSpPr txBox="1"/>
          <p:nvPr/>
        </p:nvSpPr>
        <p:spPr>
          <a:xfrm>
            <a:off x="1596706" y="2978425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3892098" y="2704818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5877494" y="5086441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6079958" y="5086441"/>
            <a:ext cx="100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+ 1</a:t>
            </a:r>
            <a:endParaRPr lang="en-GB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547477" y="388571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3677184" y="4926626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3096296" y="3123873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3915418" y="4246145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473693" y="4041003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5082139" y="4704727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54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34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6000" y="1339201"/>
            <a:ext cx="7992889" cy="462304"/>
          </a:xfrm>
        </p:spPr>
        <p:txBody>
          <a:bodyPr/>
          <a:lstStyle/>
          <a:p>
            <a:r>
              <a:rPr lang="fr-FR" dirty="0" smtClean="0"/>
              <a:t>Construction des </a:t>
            </a:r>
            <a:r>
              <a:rPr lang="fr-FR" dirty="0" err="1" smtClean="0"/>
              <a:t>strokes</a:t>
            </a:r>
            <a:r>
              <a:rPr lang="fr-FR" dirty="0" smtClean="0"/>
              <a:t> </a:t>
            </a:r>
            <a:r>
              <a:rPr lang="fr-FR" sz="1800" dirty="0" smtClean="0"/>
              <a:t>cf. [Touya 2007]</a:t>
            </a:r>
            <a:endParaRPr lang="en-GB" dirty="0"/>
          </a:p>
        </p:txBody>
      </p:sp>
      <p:sp>
        <p:nvSpPr>
          <p:cNvPr id="4" name="Forme libre 3"/>
          <p:cNvSpPr/>
          <p:nvPr/>
        </p:nvSpPr>
        <p:spPr>
          <a:xfrm>
            <a:off x="1567544" y="2988500"/>
            <a:ext cx="6361611" cy="2538411"/>
          </a:xfrm>
          <a:custGeom>
            <a:avLst/>
            <a:gdLst>
              <a:gd name="connsiteX0" fmla="*/ 0 w 5682343"/>
              <a:gd name="connsiteY0" fmla="*/ 107397 h 2121262"/>
              <a:gd name="connsiteX1" fmla="*/ 1502228 w 5682343"/>
              <a:gd name="connsiteY1" fmla="*/ 29020 h 2121262"/>
              <a:gd name="connsiteX2" fmla="*/ 3200400 w 5682343"/>
              <a:gd name="connsiteY2" fmla="*/ 538471 h 2121262"/>
              <a:gd name="connsiteX3" fmla="*/ 4284617 w 5682343"/>
              <a:gd name="connsiteY3" fmla="*/ 1570437 h 2121262"/>
              <a:gd name="connsiteX4" fmla="*/ 5303520 w 5682343"/>
              <a:gd name="connsiteY4" fmla="*/ 2092951 h 2121262"/>
              <a:gd name="connsiteX5" fmla="*/ 5682343 w 5682343"/>
              <a:gd name="connsiteY5" fmla="*/ 2040700 h 2121262"/>
              <a:gd name="connsiteX0" fmla="*/ 0 w 5799908"/>
              <a:gd name="connsiteY0" fmla="*/ 107397 h 2205980"/>
              <a:gd name="connsiteX1" fmla="*/ 1502228 w 5799908"/>
              <a:gd name="connsiteY1" fmla="*/ 29020 h 2205980"/>
              <a:gd name="connsiteX2" fmla="*/ 3200400 w 5799908"/>
              <a:gd name="connsiteY2" fmla="*/ 538471 h 2205980"/>
              <a:gd name="connsiteX3" fmla="*/ 4284617 w 5799908"/>
              <a:gd name="connsiteY3" fmla="*/ 1570437 h 2205980"/>
              <a:gd name="connsiteX4" fmla="*/ 5303520 w 5799908"/>
              <a:gd name="connsiteY4" fmla="*/ 2092951 h 2205980"/>
              <a:gd name="connsiteX5" fmla="*/ 5799908 w 5799908"/>
              <a:gd name="connsiteY5" fmla="*/ 2197454 h 2205980"/>
              <a:gd name="connsiteX0" fmla="*/ 0 w 6361611"/>
              <a:gd name="connsiteY0" fmla="*/ 107397 h 2538411"/>
              <a:gd name="connsiteX1" fmla="*/ 1502228 w 6361611"/>
              <a:gd name="connsiteY1" fmla="*/ 29020 h 2538411"/>
              <a:gd name="connsiteX2" fmla="*/ 3200400 w 6361611"/>
              <a:gd name="connsiteY2" fmla="*/ 538471 h 2538411"/>
              <a:gd name="connsiteX3" fmla="*/ 4284617 w 6361611"/>
              <a:gd name="connsiteY3" fmla="*/ 1570437 h 2538411"/>
              <a:gd name="connsiteX4" fmla="*/ 5303520 w 6361611"/>
              <a:gd name="connsiteY4" fmla="*/ 2092951 h 2538411"/>
              <a:gd name="connsiteX5" fmla="*/ 6361611 w 6361611"/>
              <a:gd name="connsiteY5" fmla="*/ 2537088 h 253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61611" h="2538411">
                <a:moveTo>
                  <a:pt x="0" y="107397"/>
                </a:moveTo>
                <a:cubicBezTo>
                  <a:pt x="484414" y="32285"/>
                  <a:pt x="968828" y="-42826"/>
                  <a:pt x="1502228" y="29020"/>
                </a:cubicBezTo>
                <a:cubicBezTo>
                  <a:pt x="2035628" y="100866"/>
                  <a:pt x="2736669" y="281568"/>
                  <a:pt x="3200400" y="538471"/>
                </a:cubicBezTo>
                <a:cubicBezTo>
                  <a:pt x="3664131" y="795374"/>
                  <a:pt x="3934097" y="1311357"/>
                  <a:pt x="4284617" y="1570437"/>
                </a:cubicBezTo>
                <a:cubicBezTo>
                  <a:pt x="4635137" y="1829517"/>
                  <a:pt x="4957354" y="1931843"/>
                  <a:pt x="5303520" y="2092951"/>
                </a:cubicBezTo>
                <a:cubicBezTo>
                  <a:pt x="5649686" y="2254059"/>
                  <a:pt x="6233160" y="2561036"/>
                  <a:pt x="6361611" y="2537088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rme libre 5"/>
          <p:cNvSpPr/>
          <p:nvPr/>
        </p:nvSpPr>
        <p:spPr>
          <a:xfrm>
            <a:off x="4250949" y="2182762"/>
            <a:ext cx="85920" cy="1162594"/>
          </a:xfrm>
          <a:custGeom>
            <a:avLst/>
            <a:gdLst>
              <a:gd name="connsiteX0" fmla="*/ 7542 w 85920"/>
              <a:gd name="connsiteY0" fmla="*/ 0 h 1162594"/>
              <a:gd name="connsiteX1" fmla="*/ 7542 w 85920"/>
              <a:gd name="connsiteY1" fmla="*/ 600891 h 1162594"/>
              <a:gd name="connsiteX2" fmla="*/ 85920 w 85920"/>
              <a:gd name="connsiteY2" fmla="*/ 1162594 h 116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20" h="1162594">
                <a:moveTo>
                  <a:pt x="7542" y="0"/>
                </a:moveTo>
                <a:cubicBezTo>
                  <a:pt x="1010" y="203562"/>
                  <a:pt x="-5521" y="407125"/>
                  <a:pt x="7542" y="600891"/>
                </a:cubicBezTo>
                <a:cubicBezTo>
                  <a:pt x="20605" y="794657"/>
                  <a:pt x="53262" y="978625"/>
                  <a:pt x="85920" y="1162594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rme libre 8"/>
          <p:cNvSpPr/>
          <p:nvPr/>
        </p:nvSpPr>
        <p:spPr>
          <a:xfrm>
            <a:off x="2743200" y="3853543"/>
            <a:ext cx="2442754" cy="300446"/>
          </a:xfrm>
          <a:custGeom>
            <a:avLst/>
            <a:gdLst>
              <a:gd name="connsiteX0" fmla="*/ 0 w 2442754"/>
              <a:gd name="connsiteY0" fmla="*/ 300446 h 300446"/>
              <a:gd name="connsiteX1" fmla="*/ 914400 w 2442754"/>
              <a:gd name="connsiteY1" fmla="*/ 65314 h 300446"/>
              <a:gd name="connsiteX2" fmla="*/ 1750423 w 2442754"/>
              <a:gd name="connsiteY2" fmla="*/ 222068 h 300446"/>
              <a:gd name="connsiteX3" fmla="*/ 2129246 w 2442754"/>
              <a:gd name="connsiteY3" fmla="*/ 222068 h 300446"/>
              <a:gd name="connsiteX4" fmla="*/ 2442754 w 2442754"/>
              <a:gd name="connsiteY4" fmla="*/ 0 h 3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754" h="300446">
                <a:moveTo>
                  <a:pt x="0" y="300446"/>
                </a:moveTo>
                <a:cubicBezTo>
                  <a:pt x="311331" y="189411"/>
                  <a:pt x="622663" y="78377"/>
                  <a:pt x="914400" y="65314"/>
                </a:cubicBezTo>
                <a:cubicBezTo>
                  <a:pt x="1206137" y="52251"/>
                  <a:pt x="1547949" y="195942"/>
                  <a:pt x="1750423" y="222068"/>
                </a:cubicBezTo>
                <a:cubicBezTo>
                  <a:pt x="1952897" y="248194"/>
                  <a:pt x="2013858" y="259079"/>
                  <a:pt x="2129246" y="222068"/>
                </a:cubicBezTo>
                <a:cubicBezTo>
                  <a:pt x="2244635" y="185057"/>
                  <a:pt x="2343694" y="92528"/>
                  <a:pt x="2442754" y="0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5936776" y="2006224"/>
            <a:ext cx="2292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Critères: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Longueur amont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Angle d’incidence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27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35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6000" y="1339201"/>
            <a:ext cx="7992889" cy="462304"/>
          </a:xfrm>
        </p:spPr>
        <p:txBody>
          <a:bodyPr/>
          <a:lstStyle/>
          <a:p>
            <a:r>
              <a:rPr lang="fr-FR" dirty="0" smtClean="0"/>
              <a:t>Construction des </a:t>
            </a:r>
            <a:r>
              <a:rPr lang="fr-FR" dirty="0" err="1" smtClean="0"/>
              <a:t>strokes</a:t>
            </a:r>
            <a:r>
              <a:rPr lang="fr-FR" dirty="0" smtClean="0"/>
              <a:t> </a:t>
            </a:r>
            <a:r>
              <a:rPr lang="fr-FR" sz="1800" dirty="0" smtClean="0"/>
              <a:t>cf. [Touya 2007]</a:t>
            </a:r>
            <a:endParaRPr lang="en-GB" dirty="0"/>
          </a:p>
        </p:txBody>
      </p:sp>
      <p:sp>
        <p:nvSpPr>
          <p:cNvPr id="4" name="Forme libre 3"/>
          <p:cNvSpPr/>
          <p:nvPr/>
        </p:nvSpPr>
        <p:spPr>
          <a:xfrm>
            <a:off x="1567544" y="2988500"/>
            <a:ext cx="6361611" cy="2538411"/>
          </a:xfrm>
          <a:custGeom>
            <a:avLst/>
            <a:gdLst>
              <a:gd name="connsiteX0" fmla="*/ 0 w 5682343"/>
              <a:gd name="connsiteY0" fmla="*/ 107397 h 2121262"/>
              <a:gd name="connsiteX1" fmla="*/ 1502228 w 5682343"/>
              <a:gd name="connsiteY1" fmla="*/ 29020 h 2121262"/>
              <a:gd name="connsiteX2" fmla="*/ 3200400 w 5682343"/>
              <a:gd name="connsiteY2" fmla="*/ 538471 h 2121262"/>
              <a:gd name="connsiteX3" fmla="*/ 4284617 w 5682343"/>
              <a:gd name="connsiteY3" fmla="*/ 1570437 h 2121262"/>
              <a:gd name="connsiteX4" fmla="*/ 5303520 w 5682343"/>
              <a:gd name="connsiteY4" fmla="*/ 2092951 h 2121262"/>
              <a:gd name="connsiteX5" fmla="*/ 5682343 w 5682343"/>
              <a:gd name="connsiteY5" fmla="*/ 2040700 h 2121262"/>
              <a:gd name="connsiteX0" fmla="*/ 0 w 5799908"/>
              <a:gd name="connsiteY0" fmla="*/ 107397 h 2205980"/>
              <a:gd name="connsiteX1" fmla="*/ 1502228 w 5799908"/>
              <a:gd name="connsiteY1" fmla="*/ 29020 h 2205980"/>
              <a:gd name="connsiteX2" fmla="*/ 3200400 w 5799908"/>
              <a:gd name="connsiteY2" fmla="*/ 538471 h 2205980"/>
              <a:gd name="connsiteX3" fmla="*/ 4284617 w 5799908"/>
              <a:gd name="connsiteY3" fmla="*/ 1570437 h 2205980"/>
              <a:gd name="connsiteX4" fmla="*/ 5303520 w 5799908"/>
              <a:gd name="connsiteY4" fmla="*/ 2092951 h 2205980"/>
              <a:gd name="connsiteX5" fmla="*/ 5799908 w 5799908"/>
              <a:gd name="connsiteY5" fmla="*/ 2197454 h 2205980"/>
              <a:gd name="connsiteX0" fmla="*/ 0 w 6361611"/>
              <a:gd name="connsiteY0" fmla="*/ 107397 h 2538411"/>
              <a:gd name="connsiteX1" fmla="*/ 1502228 w 6361611"/>
              <a:gd name="connsiteY1" fmla="*/ 29020 h 2538411"/>
              <a:gd name="connsiteX2" fmla="*/ 3200400 w 6361611"/>
              <a:gd name="connsiteY2" fmla="*/ 538471 h 2538411"/>
              <a:gd name="connsiteX3" fmla="*/ 4284617 w 6361611"/>
              <a:gd name="connsiteY3" fmla="*/ 1570437 h 2538411"/>
              <a:gd name="connsiteX4" fmla="*/ 5303520 w 6361611"/>
              <a:gd name="connsiteY4" fmla="*/ 2092951 h 2538411"/>
              <a:gd name="connsiteX5" fmla="*/ 6361611 w 6361611"/>
              <a:gd name="connsiteY5" fmla="*/ 2537088 h 253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61611" h="2538411">
                <a:moveTo>
                  <a:pt x="0" y="107397"/>
                </a:moveTo>
                <a:cubicBezTo>
                  <a:pt x="484414" y="32285"/>
                  <a:pt x="968828" y="-42826"/>
                  <a:pt x="1502228" y="29020"/>
                </a:cubicBezTo>
                <a:cubicBezTo>
                  <a:pt x="2035628" y="100866"/>
                  <a:pt x="2736669" y="281568"/>
                  <a:pt x="3200400" y="538471"/>
                </a:cubicBezTo>
                <a:cubicBezTo>
                  <a:pt x="3664131" y="795374"/>
                  <a:pt x="3934097" y="1311357"/>
                  <a:pt x="4284617" y="1570437"/>
                </a:cubicBezTo>
                <a:cubicBezTo>
                  <a:pt x="4635137" y="1829517"/>
                  <a:pt x="4957354" y="1931843"/>
                  <a:pt x="5303520" y="2092951"/>
                </a:cubicBezTo>
                <a:cubicBezTo>
                  <a:pt x="5649686" y="2254059"/>
                  <a:pt x="6233160" y="2561036"/>
                  <a:pt x="6361611" y="2537088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rme libre 5"/>
          <p:cNvSpPr/>
          <p:nvPr/>
        </p:nvSpPr>
        <p:spPr>
          <a:xfrm>
            <a:off x="4250949" y="2182762"/>
            <a:ext cx="85920" cy="1162594"/>
          </a:xfrm>
          <a:custGeom>
            <a:avLst/>
            <a:gdLst>
              <a:gd name="connsiteX0" fmla="*/ 7542 w 85920"/>
              <a:gd name="connsiteY0" fmla="*/ 0 h 1162594"/>
              <a:gd name="connsiteX1" fmla="*/ 7542 w 85920"/>
              <a:gd name="connsiteY1" fmla="*/ 600891 h 1162594"/>
              <a:gd name="connsiteX2" fmla="*/ 85920 w 85920"/>
              <a:gd name="connsiteY2" fmla="*/ 1162594 h 116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20" h="1162594">
                <a:moveTo>
                  <a:pt x="7542" y="0"/>
                </a:moveTo>
                <a:cubicBezTo>
                  <a:pt x="1010" y="203562"/>
                  <a:pt x="-5521" y="407125"/>
                  <a:pt x="7542" y="600891"/>
                </a:cubicBezTo>
                <a:cubicBezTo>
                  <a:pt x="20605" y="794657"/>
                  <a:pt x="53262" y="978625"/>
                  <a:pt x="85920" y="1162594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rme libre 8"/>
          <p:cNvSpPr/>
          <p:nvPr/>
        </p:nvSpPr>
        <p:spPr>
          <a:xfrm>
            <a:off x="2743200" y="3853543"/>
            <a:ext cx="2442754" cy="300446"/>
          </a:xfrm>
          <a:custGeom>
            <a:avLst/>
            <a:gdLst>
              <a:gd name="connsiteX0" fmla="*/ 0 w 2442754"/>
              <a:gd name="connsiteY0" fmla="*/ 300446 h 300446"/>
              <a:gd name="connsiteX1" fmla="*/ 914400 w 2442754"/>
              <a:gd name="connsiteY1" fmla="*/ 65314 h 300446"/>
              <a:gd name="connsiteX2" fmla="*/ 1750423 w 2442754"/>
              <a:gd name="connsiteY2" fmla="*/ 222068 h 300446"/>
              <a:gd name="connsiteX3" fmla="*/ 2129246 w 2442754"/>
              <a:gd name="connsiteY3" fmla="*/ 222068 h 300446"/>
              <a:gd name="connsiteX4" fmla="*/ 2442754 w 2442754"/>
              <a:gd name="connsiteY4" fmla="*/ 0 h 3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754" h="300446">
                <a:moveTo>
                  <a:pt x="0" y="300446"/>
                </a:moveTo>
                <a:cubicBezTo>
                  <a:pt x="311331" y="189411"/>
                  <a:pt x="622663" y="78377"/>
                  <a:pt x="914400" y="65314"/>
                </a:cubicBezTo>
                <a:cubicBezTo>
                  <a:pt x="1206137" y="52251"/>
                  <a:pt x="1547949" y="195942"/>
                  <a:pt x="1750423" y="222068"/>
                </a:cubicBezTo>
                <a:cubicBezTo>
                  <a:pt x="1952897" y="248194"/>
                  <a:pt x="2013858" y="259079"/>
                  <a:pt x="2129246" y="222068"/>
                </a:cubicBezTo>
                <a:cubicBezTo>
                  <a:pt x="2244635" y="185057"/>
                  <a:pt x="2343694" y="92528"/>
                  <a:pt x="2442754" y="0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orme libre 21"/>
          <p:cNvSpPr/>
          <p:nvPr/>
        </p:nvSpPr>
        <p:spPr>
          <a:xfrm>
            <a:off x="1565718" y="2997207"/>
            <a:ext cx="6420605" cy="2550171"/>
          </a:xfrm>
          <a:custGeom>
            <a:avLst/>
            <a:gdLst>
              <a:gd name="connsiteX0" fmla="*/ 0 w 5682343"/>
              <a:gd name="connsiteY0" fmla="*/ 107397 h 2121262"/>
              <a:gd name="connsiteX1" fmla="*/ 1502228 w 5682343"/>
              <a:gd name="connsiteY1" fmla="*/ 29020 h 2121262"/>
              <a:gd name="connsiteX2" fmla="*/ 3200400 w 5682343"/>
              <a:gd name="connsiteY2" fmla="*/ 538471 h 2121262"/>
              <a:gd name="connsiteX3" fmla="*/ 4284617 w 5682343"/>
              <a:gd name="connsiteY3" fmla="*/ 1570437 h 2121262"/>
              <a:gd name="connsiteX4" fmla="*/ 5303520 w 5682343"/>
              <a:gd name="connsiteY4" fmla="*/ 2092951 h 2121262"/>
              <a:gd name="connsiteX5" fmla="*/ 5682343 w 5682343"/>
              <a:gd name="connsiteY5" fmla="*/ 2040700 h 2121262"/>
              <a:gd name="connsiteX0" fmla="*/ 0 w 5799908"/>
              <a:gd name="connsiteY0" fmla="*/ 107397 h 2205980"/>
              <a:gd name="connsiteX1" fmla="*/ 1502228 w 5799908"/>
              <a:gd name="connsiteY1" fmla="*/ 29020 h 2205980"/>
              <a:gd name="connsiteX2" fmla="*/ 3200400 w 5799908"/>
              <a:gd name="connsiteY2" fmla="*/ 538471 h 2205980"/>
              <a:gd name="connsiteX3" fmla="*/ 4284617 w 5799908"/>
              <a:gd name="connsiteY3" fmla="*/ 1570437 h 2205980"/>
              <a:gd name="connsiteX4" fmla="*/ 5303520 w 5799908"/>
              <a:gd name="connsiteY4" fmla="*/ 2092951 h 2205980"/>
              <a:gd name="connsiteX5" fmla="*/ 5799908 w 5799908"/>
              <a:gd name="connsiteY5" fmla="*/ 2197454 h 2205980"/>
              <a:gd name="connsiteX0" fmla="*/ 0 w 6361611"/>
              <a:gd name="connsiteY0" fmla="*/ 107397 h 2538411"/>
              <a:gd name="connsiteX1" fmla="*/ 1502228 w 6361611"/>
              <a:gd name="connsiteY1" fmla="*/ 29020 h 2538411"/>
              <a:gd name="connsiteX2" fmla="*/ 3200400 w 6361611"/>
              <a:gd name="connsiteY2" fmla="*/ 538471 h 2538411"/>
              <a:gd name="connsiteX3" fmla="*/ 4284617 w 6361611"/>
              <a:gd name="connsiteY3" fmla="*/ 1570437 h 2538411"/>
              <a:gd name="connsiteX4" fmla="*/ 5303520 w 6361611"/>
              <a:gd name="connsiteY4" fmla="*/ 2092951 h 2538411"/>
              <a:gd name="connsiteX5" fmla="*/ 6361611 w 6361611"/>
              <a:gd name="connsiteY5" fmla="*/ 2537088 h 2538411"/>
              <a:gd name="connsiteX0" fmla="*/ 0 w 6420605"/>
              <a:gd name="connsiteY0" fmla="*/ 107397 h 2550171"/>
              <a:gd name="connsiteX1" fmla="*/ 1502228 w 6420605"/>
              <a:gd name="connsiteY1" fmla="*/ 29020 h 2550171"/>
              <a:gd name="connsiteX2" fmla="*/ 3200400 w 6420605"/>
              <a:gd name="connsiteY2" fmla="*/ 538471 h 2550171"/>
              <a:gd name="connsiteX3" fmla="*/ 4284617 w 6420605"/>
              <a:gd name="connsiteY3" fmla="*/ 1570437 h 2550171"/>
              <a:gd name="connsiteX4" fmla="*/ 5303520 w 6420605"/>
              <a:gd name="connsiteY4" fmla="*/ 2092951 h 2550171"/>
              <a:gd name="connsiteX5" fmla="*/ 6420605 w 6420605"/>
              <a:gd name="connsiteY5" fmla="*/ 2548887 h 255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0605" h="2550171">
                <a:moveTo>
                  <a:pt x="0" y="107397"/>
                </a:moveTo>
                <a:cubicBezTo>
                  <a:pt x="484414" y="32285"/>
                  <a:pt x="968828" y="-42826"/>
                  <a:pt x="1502228" y="29020"/>
                </a:cubicBezTo>
                <a:cubicBezTo>
                  <a:pt x="2035628" y="100866"/>
                  <a:pt x="2736669" y="281568"/>
                  <a:pt x="3200400" y="538471"/>
                </a:cubicBezTo>
                <a:cubicBezTo>
                  <a:pt x="3664131" y="795374"/>
                  <a:pt x="3934097" y="1311357"/>
                  <a:pt x="4284617" y="1570437"/>
                </a:cubicBezTo>
                <a:cubicBezTo>
                  <a:pt x="4635137" y="1829517"/>
                  <a:pt x="4947522" y="1929876"/>
                  <a:pt x="5303520" y="2092951"/>
                </a:cubicBezTo>
                <a:cubicBezTo>
                  <a:pt x="5659518" y="2256026"/>
                  <a:pt x="6292154" y="2572835"/>
                  <a:pt x="6420605" y="2548887"/>
                </a:cubicBezTo>
              </a:path>
            </a:pathLst>
          </a:custGeom>
          <a:noFill/>
          <a:ln w="1143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5936776" y="2006224"/>
            <a:ext cx="2292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Critères: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Longueur amont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Angle d’incidence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84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Algorithmie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5048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Construction de réseau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Détection des îles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Détection de tronçons à sens d’écoulement « suspect »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Calcul des ordres hors îles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Calcul des </a:t>
            </a:r>
            <a:r>
              <a:rPr lang="fr-FR" altLang="fr-FR" dirty="0" err="1" smtClean="0">
                <a:ea typeface="ＭＳ Ｐゴシック" pitchFamily="34" charset="-128"/>
              </a:rPr>
              <a:t>strokes</a:t>
            </a:r>
            <a:endParaRPr lang="fr-FR" altLang="fr-FR" dirty="0" smtClean="0">
              <a:ea typeface="ＭＳ Ｐゴシック" pitchFamily="34" charset="-128"/>
            </a:endParaRPr>
          </a:p>
          <a:p>
            <a:r>
              <a:rPr lang="fr-FR" altLang="fr-FR" dirty="0" smtClean="0">
                <a:ea typeface="ＭＳ Ｐゴシック" pitchFamily="34" charset="-128"/>
              </a:rPr>
              <a:t>Calcul des ordres dans les îles</a:t>
            </a: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36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Le plugin Hy2roresO</a:t>
            </a:r>
            <a:endParaRPr lang="fr-FR" dirty="0"/>
          </a:p>
        </p:txBody>
      </p:sp>
      <p:sp>
        <p:nvSpPr>
          <p:cNvPr id="22532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4514C51-A71F-4669-AE93-F6E99145C191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37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3" descr="D:\Users\Cduchene\Encadrement\Projets\2017_2018\2017_2018_ProjetDevStrahler\RecupereFinDeProjet\InterfaceHy2rores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9422"/>
            <a:ext cx="9144000" cy="513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20" y="0"/>
            <a:ext cx="940690" cy="9509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49672" y="1528549"/>
            <a:ext cx="354841" cy="300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Le plugin Hy2roresO</a:t>
            </a:r>
            <a:endParaRPr lang="fr-FR" dirty="0"/>
          </a:p>
        </p:txBody>
      </p:sp>
      <p:sp>
        <p:nvSpPr>
          <p:cNvPr id="22532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4514C51-A71F-4669-AE93-F6E99145C191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38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2" y="1604678"/>
            <a:ext cx="7540851" cy="40820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20" y="0"/>
            <a:ext cx="940690" cy="9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2" y="1604678"/>
            <a:ext cx="7490629" cy="40820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Le plugin Hy2roresO</a:t>
            </a:r>
            <a:endParaRPr lang="fr-FR" dirty="0"/>
          </a:p>
        </p:txBody>
      </p:sp>
      <p:sp>
        <p:nvSpPr>
          <p:cNvPr id="22532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4514C51-A71F-4669-AE93-F6E99145C191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39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20" y="0"/>
            <a:ext cx="940690" cy="9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Contexte: besoin</a:t>
            </a:r>
            <a:endParaRPr lang="fr-FR" dirty="0"/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1"/>
            <a:ext cx="8388350" cy="3277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fr-FR" altLang="fr-FR" dirty="0" smtClean="0">
                <a:ea typeface="ＭＳ Ｐゴシック" pitchFamily="34" charset="-128"/>
              </a:rPr>
              <a:t>Un besoin: hiérarchiser un réseau hydrographique. Pourquoi?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D’autres besoins potentiels en hydrologie, environnement…</a:t>
            </a:r>
          </a:p>
          <a:p>
            <a:pPr marL="914400" lvl="2" indent="0">
              <a:buNone/>
            </a:pPr>
            <a:endParaRPr lang="fr-FR" altLang="fr-FR" dirty="0">
              <a:ea typeface="ＭＳ Ｐゴシック" pitchFamily="34" charset="-128"/>
            </a:endParaRPr>
          </a:p>
          <a:p>
            <a:pPr marL="914400" lvl="2" indent="0">
              <a:buNone/>
            </a:pPr>
            <a:endParaRPr lang="fr-FR" altLang="fr-FR" dirty="0">
              <a:ea typeface="ＭＳ Ｐゴシック" pitchFamily="34" charset="-128"/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0963D394-2529-4F47-AB1F-ED4077D0E04C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97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92" y="1604678"/>
            <a:ext cx="7463416" cy="40820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Le plugin Hy2roresO</a:t>
            </a:r>
            <a:endParaRPr lang="fr-FR" dirty="0"/>
          </a:p>
        </p:txBody>
      </p:sp>
      <p:sp>
        <p:nvSpPr>
          <p:cNvPr id="22532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4514C51-A71F-4669-AE93-F6E99145C191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40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20" y="0"/>
            <a:ext cx="940690" cy="9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Le plugin Hy2roresO</a:t>
            </a:r>
            <a:endParaRPr lang="fr-FR" dirty="0"/>
          </a:p>
        </p:txBody>
      </p:sp>
      <p:sp>
        <p:nvSpPr>
          <p:cNvPr id="22532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4514C51-A71F-4669-AE93-F6E99145C191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41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6" y="2312406"/>
            <a:ext cx="4012208" cy="2666574"/>
          </a:xfrm>
          <a:prstGeom prst="rect">
            <a:avLst/>
          </a:prstGeom>
          <a:ln>
            <a:noFill/>
          </a:ln>
          <a:effectLst>
            <a:outerShdw blurRad="2921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20" y="0"/>
            <a:ext cx="940690" cy="9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6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Le plugin Hy2roresO</a:t>
            </a:r>
            <a:endParaRPr lang="fr-FR" dirty="0"/>
          </a:p>
        </p:txBody>
      </p:sp>
      <p:sp>
        <p:nvSpPr>
          <p:cNvPr id="22532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4514C51-A71F-4669-AE93-F6E99145C191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42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7"/>
          <a:stretch/>
        </p:blipFill>
        <p:spPr>
          <a:xfrm>
            <a:off x="1573852" y="1197883"/>
            <a:ext cx="6594783" cy="502221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20" y="0"/>
            <a:ext cx="940690" cy="9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714" y="1091802"/>
            <a:ext cx="5123089" cy="533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Test sur données réelles (bd topo)</a:t>
            </a:r>
            <a:endParaRPr lang="fr-FR" dirty="0"/>
          </a:p>
        </p:txBody>
      </p:sp>
      <p:sp>
        <p:nvSpPr>
          <p:cNvPr id="23555" name="Espace réservé du numéro de diapositive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5E8F0B7-2767-4FA1-A4B4-5B5BCF21463B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43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9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714" y="1091802"/>
            <a:ext cx="5123089" cy="533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Test sur données réelles (bd topo)</a:t>
            </a:r>
            <a:endParaRPr lang="fr-FR" dirty="0"/>
          </a:p>
        </p:txBody>
      </p:sp>
      <p:sp>
        <p:nvSpPr>
          <p:cNvPr id="23555" name="Espace réservé du numéro de diapositive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5E8F0B7-2767-4FA1-A4B4-5B5BCF21463B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44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7" y="605404"/>
            <a:ext cx="4259452" cy="6049799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49576" y="2797791"/>
            <a:ext cx="586143" cy="832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714" y="1091803"/>
            <a:ext cx="5123089" cy="533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Test sur données réelles (bd topo)</a:t>
            </a:r>
          </a:p>
        </p:txBody>
      </p:sp>
      <p:sp>
        <p:nvSpPr>
          <p:cNvPr id="23555" name="Espace réservé du numéro de diapositive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5E8F0B7-2767-4FA1-A4B4-5B5BCF21463B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45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71661" y="1362612"/>
            <a:ext cx="7992889" cy="618909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Ordre de </a:t>
            </a:r>
            <a:r>
              <a:rPr lang="fr-FR" dirty="0" err="1" smtClean="0"/>
              <a:t>Strahler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001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714" y="1091804"/>
            <a:ext cx="5123089" cy="533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Test sur données réelles (bd topo)</a:t>
            </a:r>
          </a:p>
        </p:txBody>
      </p:sp>
      <p:sp>
        <p:nvSpPr>
          <p:cNvPr id="23555" name="Espace réservé du numéro de diapositive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5E8F0B7-2767-4FA1-A4B4-5B5BCF21463B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46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71661" y="1362612"/>
            <a:ext cx="7992889" cy="618909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Ordre de Horton</a:t>
            </a:r>
          </a:p>
        </p:txBody>
      </p:sp>
    </p:spTree>
    <p:extLst>
      <p:ext uri="{BB962C8B-B14F-4D97-AF65-F5344CB8AC3E}">
        <p14:creationId xmlns:p14="http://schemas.microsoft.com/office/powerpoint/2010/main" val="9678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Test sur données réelles (bd topo)</a:t>
            </a:r>
          </a:p>
        </p:txBody>
      </p:sp>
      <p:sp>
        <p:nvSpPr>
          <p:cNvPr id="23555" name="Espace réservé du numéro de diapositive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5E8F0B7-2767-4FA1-A4B4-5B5BCF21463B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47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71661" y="1362612"/>
            <a:ext cx="7992889" cy="618909"/>
          </a:xfrm>
          <a:prstGeom prst="rect">
            <a:avLst/>
          </a:prstGeom>
        </p:spPr>
        <p:txBody>
          <a:bodyPr/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Strokes</a:t>
            </a: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7" t="6169" r="1705" b="11729"/>
          <a:stretch/>
        </p:blipFill>
        <p:spPr>
          <a:xfrm>
            <a:off x="2262908" y="1150589"/>
            <a:ext cx="5717309" cy="52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2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24579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5048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Nouveau plugin QGIS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Gestion de cas complexes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Open source, licence BSD, documentation en  ligne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Utilisateurs intéressés</a:t>
            </a:r>
          </a:p>
          <a:p>
            <a:endParaRPr lang="fr-FR" altLang="fr-FR" dirty="0">
              <a:ea typeface="ＭＳ Ｐゴシック" pitchFamily="34" charset="-128"/>
            </a:endParaRPr>
          </a:p>
          <a:p>
            <a:r>
              <a:rPr lang="fr-FR" altLang="fr-FR" dirty="0" smtClean="0">
                <a:ea typeface="ＭＳ Ｐゴシック" pitchFamily="34" charset="-128"/>
              </a:rPr>
              <a:t>Perspectives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Tests et identification de cas non gérés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Ouvert aux évolutions </a:t>
            </a:r>
          </a:p>
        </p:txBody>
      </p:sp>
      <p:sp>
        <p:nvSpPr>
          <p:cNvPr id="24580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4F95726-47BD-4922-BDD4-B6D4CC476DC2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48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0" y="1132076"/>
            <a:ext cx="7137779" cy="530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24580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4F95726-47BD-4922-BDD4-B6D4CC476DC2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49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itre 2"/>
          <p:cNvSpPr txBox="1">
            <a:spLocks/>
          </p:cNvSpPr>
          <p:nvPr/>
        </p:nvSpPr>
        <p:spPr>
          <a:xfrm>
            <a:off x="2746010" y="3981495"/>
            <a:ext cx="3870348" cy="1421642"/>
          </a:xfrm>
          <a:prstGeom prst="rect">
            <a:avLst/>
          </a:prstGeom>
          <a:solidFill>
            <a:schemeClr val="bg1"/>
          </a:solidFill>
          <a:ln w="76200">
            <a:solidFill>
              <a:srgbClr val="A800A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cap="small" spc="200">
                <a:solidFill>
                  <a:schemeClr val="accent1"/>
                </a:solidFill>
                <a:latin typeface="Arial Rounded MT Bold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Rounded MT Bold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Rounded MT Bold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Rounded MT Bold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 Rounded MT Bold" pitchFamily="34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59770D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59770D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59770D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59770D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r>
              <a:rPr lang="fr-FR" dirty="0" smtClean="0">
                <a:solidFill>
                  <a:srgbClr val="A800A8"/>
                </a:solidFill>
              </a:rPr>
              <a:t>Merci! Questions?</a:t>
            </a:r>
          </a:p>
          <a:p>
            <a:pPr lvl="0" algn="ctr"/>
            <a:endParaRPr lang="fr-FR" altLang="fr-FR" sz="1800" cap="none" spc="0" dirty="0" smtClean="0">
              <a:solidFill>
                <a:srgbClr val="A800A8"/>
              </a:solidFill>
              <a:latin typeface="Arial" charset="0"/>
              <a:ea typeface="ＭＳ Ｐゴシック" pitchFamily="34" charset="-128"/>
              <a:cs typeface="+mn-cs"/>
              <a:hlinkClick r:id="rId3"/>
            </a:endParaRPr>
          </a:p>
          <a:p>
            <a:pPr lvl="0" algn="ctr"/>
            <a:r>
              <a:rPr lang="fr-FR" altLang="fr-FR" sz="1800" cap="none" spc="0" dirty="0" smtClean="0">
                <a:solidFill>
                  <a:srgbClr val="A800A8"/>
                </a:solidFill>
                <a:latin typeface="Arial" charset="0"/>
                <a:ea typeface="ＭＳ Ｐゴシック" pitchFamily="34" charset="-128"/>
                <a:cs typeface="+mn-cs"/>
                <a:hlinkClick r:id="rId3"/>
              </a:rPr>
              <a:t>https</a:t>
            </a:r>
            <a:r>
              <a:rPr lang="fr-FR" altLang="fr-FR" sz="1800" cap="none" spc="0" dirty="0">
                <a:solidFill>
                  <a:srgbClr val="A800A8"/>
                </a:solidFill>
                <a:latin typeface="Arial" charset="0"/>
                <a:ea typeface="ＭＳ Ｐゴシック" pitchFamily="34" charset="-128"/>
                <a:cs typeface="+mn-cs"/>
                <a:hlinkClick r:id="rId3"/>
              </a:rPr>
              <a:t>://hy2roreso.readthedocs.io</a:t>
            </a:r>
            <a:r>
              <a:rPr lang="fr-FR" altLang="fr-FR" sz="1800" cap="none" spc="0" dirty="0" smtClean="0">
                <a:solidFill>
                  <a:srgbClr val="A800A8"/>
                </a:solidFill>
                <a:latin typeface="Arial" charset="0"/>
                <a:ea typeface="ＭＳ Ｐゴシック" pitchFamily="34" charset="-128"/>
                <a:cs typeface="+mn-cs"/>
                <a:hlinkClick r:id="rId3"/>
              </a:rPr>
              <a:t>/</a:t>
            </a:r>
            <a:endParaRPr lang="fr-FR" altLang="fr-FR" sz="1800" cap="none" spc="0" dirty="0">
              <a:solidFill>
                <a:srgbClr val="A800A8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1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5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71" name="ZoneTexte 70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72" name="ZoneTexte 71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8A8289D0-B1A8-48EA-96CA-12B3E6A4F0E6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50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Rectangle 4">
            <a:extLst>
              <a:ext uri="{FF2B5EF4-FFF2-40B4-BE49-F238E27FC236}"/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fr-FR" sz="3200" dirty="0" smtClean="0"/>
              <a:t>BONUS</a:t>
            </a:r>
            <a:endParaRPr lang="fr-F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Choix théoriques</a:t>
            </a:r>
            <a:endParaRPr lang="fr-FR" dirty="0"/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339850"/>
            <a:ext cx="7993063" cy="5048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Iles simples, îles complexes</a:t>
            </a:r>
          </a:p>
        </p:txBody>
      </p:sp>
      <p:sp>
        <p:nvSpPr>
          <p:cNvPr id="20484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00F2C94-9DB8-474D-BFBE-B7FB07C7D02E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51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765675"/>
            <a:ext cx="7714581" cy="4603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6004" y="4076887"/>
            <a:ext cx="779647" cy="610616"/>
          </a:xfrm>
          <a:prstGeom prst="rect">
            <a:avLst/>
          </a:prstGeom>
          <a:noFill/>
          <a:ln>
            <a:solidFill>
              <a:srgbClr val="E3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9" y="1765675"/>
            <a:ext cx="7714581" cy="46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2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Matrices DE-9IM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764E2B-E761-47F1-AF68-C46EB11CB071}" type="slidenum">
              <a:rPr lang="fr-BE" altLang="fr-FR" smtClean="0"/>
              <a:pPr>
                <a:defRPr/>
              </a:pPr>
              <a:t>52</a:t>
            </a:fld>
            <a:endParaRPr lang="fr-BE" alt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" y="1327798"/>
            <a:ext cx="4470400" cy="163004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7844"/>
            <a:ext cx="4624618" cy="16862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82" y="1299682"/>
            <a:ext cx="4624618" cy="16862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82" y="2957844"/>
            <a:ext cx="4624618" cy="16862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57" y="4644122"/>
            <a:ext cx="5031348" cy="183458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5" y="4718596"/>
            <a:ext cx="1993984" cy="16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99647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6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76" name="ZoneTexte 75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1142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7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78" name="ZoneTexte 77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92" name="ZoneTexte 91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469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8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92" name="ZoneTexte 91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93" name="ZoneTexte 92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2858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2050" y="115888"/>
            <a:ext cx="7443788" cy="722312"/>
          </a:xfrm>
        </p:spPr>
        <p:txBody>
          <a:bodyPr/>
          <a:lstStyle/>
          <a:p>
            <a:pPr>
              <a:defRPr/>
            </a:pPr>
            <a:r>
              <a:rPr lang="fr-FR" dirty="0" smtClean="0"/>
              <a:t>Existant - méthodes</a:t>
            </a:r>
            <a:endParaRPr lang="fr-FR" dirty="0"/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650" y="1054101"/>
            <a:ext cx="2627783" cy="4684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Strahler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9AAE77B-37CC-4C12-B1D7-56935E2A26DA}" type="slidenum">
              <a:rPr lang="fr-BE" altLang="fr-FR" smtClean="0">
                <a:solidFill>
                  <a:schemeClr val="bg1"/>
                </a:solidFill>
                <a:latin typeface="Calibri" pitchFamily="34" charset="0"/>
              </a:rPr>
              <a:pPr/>
              <a:t>9</a:t>
            </a:fld>
            <a:endParaRPr lang="fr-BE" altLang="fr-FR" smtClean="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58487" y="1351140"/>
            <a:ext cx="3725260" cy="2605813"/>
            <a:chOff x="958487" y="1808340"/>
            <a:chExt cx="3725260" cy="2605813"/>
          </a:xfrm>
        </p:grpSpPr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958487" y="1914307"/>
              <a:ext cx="3725260" cy="2499846"/>
              <a:chOff x="2871" y="1314"/>
              <a:chExt cx="2799" cy="1734"/>
            </a:xfrm>
          </p:grpSpPr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279305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7645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0089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99071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26468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07565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75176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02573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37985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0" y="3595479"/>
            <a:ext cx="13868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fr-FR" sz="1400" dirty="0" smtClean="0"/>
              <a:t>D’après [Thomson </a:t>
            </a:r>
            <a:r>
              <a:rPr lang="fr-FR" altLang="fr-FR" sz="1400" dirty="0"/>
              <a:t>&amp; </a:t>
            </a:r>
            <a:r>
              <a:rPr lang="fr-FR" altLang="fr-FR" sz="1400" dirty="0" err="1"/>
              <a:t>Brookes</a:t>
            </a:r>
            <a:r>
              <a:rPr lang="fr-FR" altLang="fr-FR" sz="1400" dirty="0"/>
              <a:t> 2000]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5176157" y="1351140"/>
            <a:ext cx="3725260" cy="2605813"/>
            <a:chOff x="5176157" y="1808340"/>
            <a:chExt cx="3725260" cy="2605813"/>
          </a:xfrm>
        </p:grpSpPr>
        <p:grpSp>
          <p:nvGrpSpPr>
            <p:cNvPr id="53" name="Group 23"/>
            <p:cNvGrpSpPr>
              <a:grpSpLocks/>
            </p:cNvGrpSpPr>
            <p:nvPr/>
          </p:nvGrpSpPr>
          <p:grpSpPr bwMode="auto">
            <a:xfrm>
              <a:off x="5176157" y="1914307"/>
              <a:ext cx="3725260" cy="2499846"/>
              <a:chOff x="2871" y="1314"/>
              <a:chExt cx="2799" cy="1734"/>
            </a:xfrm>
          </p:grpSpPr>
          <p:sp>
            <p:nvSpPr>
              <p:cNvPr id="54" name="Freeform 10"/>
              <p:cNvSpPr>
                <a:spLocks/>
              </p:cNvSpPr>
              <p:nvPr/>
            </p:nvSpPr>
            <p:spPr bwMode="auto">
              <a:xfrm>
                <a:off x="2871" y="2185"/>
                <a:ext cx="2799" cy="254"/>
              </a:xfrm>
              <a:custGeom>
                <a:avLst/>
                <a:gdLst>
                  <a:gd name="T0" fmla="*/ 0 w 1908"/>
                  <a:gd name="T1" fmla="*/ 1688 h 173"/>
                  <a:gd name="T2" fmla="*/ 2093 w 1908"/>
                  <a:gd name="T3" fmla="*/ 539 h 173"/>
                  <a:gd name="T4" fmla="*/ 3111 w 1908"/>
                  <a:gd name="T5" fmla="*/ 300 h 173"/>
                  <a:gd name="T6" fmla="*/ 5322 w 1908"/>
                  <a:gd name="T7" fmla="*/ 479 h 173"/>
                  <a:gd name="T8" fmla="*/ 7410 w 1908"/>
                  <a:gd name="T9" fmla="*/ 962 h 173"/>
                  <a:gd name="T10" fmla="*/ 9810 w 1908"/>
                  <a:gd name="T11" fmla="*/ 1621 h 173"/>
                  <a:gd name="T12" fmla="*/ 12914 w 1908"/>
                  <a:gd name="T13" fmla="*/ 1621 h 173"/>
                  <a:gd name="T14" fmla="*/ 13696 w 1908"/>
                  <a:gd name="T15" fmla="*/ 1440 h 173"/>
                  <a:gd name="T16" fmla="*/ 14894 w 1908"/>
                  <a:gd name="T17" fmla="*/ 1022 h 173"/>
                  <a:gd name="T18" fmla="*/ 16386 w 1908"/>
                  <a:gd name="T19" fmla="*/ 658 h 173"/>
                  <a:gd name="T20" fmla="*/ 17165 w 1908"/>
                  <a:gd name="T21" fmla="*/ 120 h 173"/>
                  <a:gd name="T22" fmla="*/ 18057 w 1908"/>
                  <a:gd name="T23" fmla="*/ 60 h 173"/>
                  <a:gd name="T24" fmla="*/ 19015 w 1908"/>
                  <a:gd name="T25" fmla="*/ 0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8"/>
                  <a:gd name="T40" fmla="*/ 0 h 173"/>
                  <a:gd name="T41" fmla="*/ 1908 w 1908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8" h="173">
                    <a:moveTo>
                      <a:pt x="0" y="168"/>
                    </a:moveTo>
                    <a:cubicBezTo>
                      <a:pt x="79" y="122"/>
                      <a:pt x="158" y="77"/>
                      <a:pt x="210" y="54"/>
                    </a:cubicBezTo>
                    <a:cubicBezTo>
                      <a:pt x="262" y="31"/>
                      <a:pt x="258" y="31"/>
                      <a:pt x="312" y="30"/>
                    </a:cubicBezTo>
                    <a:cubicBezTo>
                      <a:pt x="366" y="29"/>
                      <a:pt x="462" y="37"/>
                      <a:pt x="534" y="48"/>
                    </a:cubicBezTo>
                    <a:cubicBezTo>
                      <a:pt x="606" y="59"/>
                      <a:pt x="669" y="77"/>
                      <a:pt x="744" y="96"/>
                    </a:cubicBezTo>
                    <a:cubicBezTo>
                      <a:pt x="819" y="115"/>
                      <a:pt x="892" y="151"/>
                      <a:pt x="984" y="162"/>
                    </a:cubicBezTo>
                    <a:cubicBezTo>
                      <a:pt x="1076" y="173"/>
                      <a:pt x="1231" y="165"/>
                      <a:pt x="1296" y="162"/>
                    </a:cubicBezTo>
                    <a:cubicBezTo>
                      <a:pt x="1361" y="159"/>
                      <a:pt x="1341" y="154"/>
                      <a:pt x="1374" y="144"/>
                    </a:cubicBezTo>
                    <a:cubicBezTo>
                      <a:pt x="1407" y="134"/>
                      <a:pt x="1449" y="115"/>
                      <a:pt x="1494" y="102"/>
                    </a:cubicBezTo>
                    <a:cubicBezTo>
                      <a:pt x="1539" y="89"/>
                      <a:pt x="1606" y="81"/>
                      <a:pt x="1644" y="66"/>
                    </a:cubicBezTo>
                    <a:cubicBezTo>
                      <a:pt x="1682" y="51"/>
                      <a:pt x="1694" y="22"/>
                      <a:pt x="1722" y="12"/>
                    </a:cubicBezTo>
                    <a:cubicBezTo>
                      <a:pt x="1750" y="2"/>
                      <a:pt x="1781" y="8"/>
                      <a:pt x="1812" y="6"/>
                    </a:cubicBezTo>
                    <a:cubicBezTo>
                      <a:pt x="1843" y="4"/>
                      <a:pt x="1888" y="1"/>
                      <a:pt x="1908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1"/>
              <p:cNvSpPr>
                <a:spLocks/>
              </p:cNvSpPr>
              <p:nvPr/>
            </p:nvSpPr>
            <p:spPr bwMode="auto">
              <a:xfrm>
                <a:off x="2994" y="1876"/>
                <a:ext cx="555" cy="371"/>
              </a:xfrm>
              <a:custGeom>
                <a:avLst/>
                <a:gdLst>
                  <a:gd name="T0" fmla="*/ 0 w 378"/>
                  <a:gd name="T1" fmla="*/ 69 h 253"/>
                  <a:gd name="T2" fmla="*/ 539 w 378"/>
                  <a:gd name="T3" fmla="*/ 69 h 253"/>
                  <a:gd name="T4" fmla="*/ 1386 w 378"/>
                  <a:gd name="T5" fmla="*/ 488 h 253"/>
                  <a:gd name="T6" fmla="*/ 1865 w 378"/>
                  <a:gd name="T7" fmla="*/ 1088 h 253"/>
                  <a:gd name="T8" fmla="*/ 2345 w 378"/>
                  <a:gd name="T9" fmla="*/ 1499 h 253"/>
                  <a:gd name="T10" fmla="*/ 3063 w 378"/>
                  <a:gd name="T11" fmla="*/ 2219 h 253"/>
                  <a:gd name="T12" fmla="*/ 3790 w 378"/>
                  <a:gd name="T13" fmla="*/ 2516 h 2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78"/>
                  <a:gd name="T22" fmla="*/ 0 h 253"/>
                  <a:gd name="T23" fmla="*/ 378 w 378"/>
                  <a:gd name="T24" fmla="*/ 253 h 2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78" h="253">
                    <a:moveTo>
                      <a:pt x="0" y="7"/>
                    </a:moveTo>
                    <a:cubicBezTo>
                      <a:pt x="15" y="3"/>
                      <a:pt x="31" y="0"/>
                      <a:pt x="54" y="7"/>
                    </a:cubicBezTo>
                    <a:cubicBezTo>
                      <a:pt x="77" y="14"/>
                      <a:pt x="116" y="32"/>
                      <a:pt x="138" y="49"/>
                    </a:cubicBezTo>
                    <a:cubicBezTo>
                      <a:pt x="160" y="66"/>
                      <a:pt x="170" y="92"/>
                      <a:pt x="186" y="109"/>
                    </a:cubicBezTo>
                    <a:cubicBezTo>
                      <a:pt x="202" y="126"/>
                      <a:pt x="214" y="132"/>
                      <a:pt x="234" y="151"/>
                    </a:cubicBezTo>
                    <a:cubicBezTo>
                      <a:pt x="254" y="170"/>
                      <a:pt x="282" y="206"/>
                      <a:pt x="306" y="223"/>
                    </a:cubicBezTo>
                    <a:cubicBezTo>
                      <a:pt x="330" y="240"/>
                      <a:pt x="354" y="246"/>
                      <a:pt x="378" y="253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3487" y="2430"/>
                <a:ext cx="893" cy="442"/>
              </a:xfrm>
              <a:custGeom>
                <a:avLst/>
                <a:gdLst>
                  <a:gd name="T0" fmla="*/ 0 w 893"/>
                  <a:gd name="T1" fmla="*/ 442 h 442"/>
                  <a:gd name="T2" fmla="*/ 123 w 893"/>
                  <a:gd name="T3" fmla="*/ 345 h 442"/>
                  <a:gd name="T4" fmla="*/ 194 w 893"/>
                  <a:gd name="T5" fmla="*/ 275 h 442"/>
                  <a:gd name="T6" fmla="*/ 317 w 893"/>
                  <a:gd name="T7" fmla="*/ 240 h 442"/>
                  <a:gd name="T8" fmla="*/ 555 w 893"/>
                  <a:gd name="T9" fmla="*/ 257 h 442"/>
                  <a:gd name="T10" fmla="*/ 713 w 893"/>
                  <a:gd name="T11" fmla="*/ 222 h 442"/>
                  <a:gd name="T12" fmla="*/ 828 w 893"/>
                  <a:gd name="T13" fmla="*/ 108 h 442"/>
                  <a:gd name="T14" fmla="*/ 872 w 893"/>
                  <a:gd name="T15" fmla="*/ 28 h 442"/>
                  <a:gd name="T16" fmla="*/ 893 w 893"/>
                  <a:gd name="T17" fmla="*/ 0 h 4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93"/>
                  <a:gd name="T28" fmla="*/ 0 h 442"/>
                  <a:gd name="T29" fmla="*/ 893 w 893"/>
                  <a:gd name="T30" fmla="*/ 442 h 44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93" h="442">
                    <a:moveTo>
                      <a:pt x="0" y="442"/>
                    </a:moveTo>
                    <a:cubicBezTo>
                      <a:pt x="45" y="407"/>
                      <a:pt x="91" y="373"/>
                      <a:pt x="123" y="345"/>
                    </a:cubicBezTo>
                    <a:cubicBezTo>
                      <a:pt x="156" y="317"/>
                      <a:pt x="161" y="292"/>
                      <a:pt x="194" y="275"/>
                    </a:cubicBezTo>
                    <a:cubicBezTo>
                      <a:pt x="226" y="257"/>
                      <a:pt x="257" y="243"/>
                      <a:pt x="317" y="240"/>
                    </a:cubicBezTo>
                    <a:cubicBezTo>
                      <a:pt x="377" y="237"/>
                      <a:pt x="489" y="260"/>
                      <a:pt x="555" y="257"/>
                    </a:cubicBezTo>
                    <a:cubicBezTo>
                      <a:pt x="621" y="254"/>
                      <a:pt x="668" y="247"/>
                      <a:pt x="713" y="222"/>
                    </a:cubicBezTo>
                    <a:cubicBezTo>
                      <a:pt x="759" y="197"/>
                      <a:pt x="801" y="140"/>
                      <a:pt x="828" y="108"/>
                    </a:cubicBezTo>
                    <a:cubicBezTo>
                      <a:pt x="854" y="75"/>
                      <a:pt x="861" y="46"/>
                      <a:pt x="872" y="28"/>
                    </a:cubicBezTo>
                    <a:cubicBezTo>
                      <a:pt x="883" y="10"/>
                      <a:pt x="889" y="6"/>
                      <a:pt x="893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3866" y="2678"/>
                <a:ext cx="264" cy="370"/>
              </a:xfrm>
              <a:custGeom>
                <a:avLst/>
                <a:gdLst>
                  <a:gd name="T0" fmla="*/ 0 w 180"/>
                  <a:gd name="T1" fmla="*/ 2522 h 252"/>
                  <a:gd name="T2" fmla="*/ 359 w 180"/>
                  <a:gd name="T3" fmla="*/ 1501 h 252"/>
                  <a:gd name="T4" fmla="*/ 899 w 180"/>
                  <a:gd name="T5" fmla="*/ 1022 h 252"/>
                  <a:gd name="T6" fmla="*/ 1555 w 180"/>
                  <a:gd name="T7" fmla="*/ 599 h 252"/>
                  <a:gd name="T8" fmla="*/ 1792 w 180"/>
                  <a:gd name="T9" fmla="*/ 0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0"/>
                  <a:gd name="T16" fmla="*/ 0 h 252"/>
                  <a:gd name="T17" fmla="*/ 180 w 180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0" h="252">
                    <a:moveTo>
                      <a:pt x="0" y="252"/>
                    </a:moveTo>
                    <a:cubicBezTo>
                      <a:pt x="10" y="214"/>
                      <a:pt x="21" y="175"/>
                      <a:pt x="36" y="150"/>
                    </a:cubicBezTo>
                    <a:cubicBezTo>
                      <a:pt x="51" y="125"/>
                      <a:pt x="70" y="117"/>
                      <a:pt x="90" y="102"/>
                    </a:cubicBezTo>
                    <a:cubicBezTo>
                      <a:pt x="110" y="87"/>
                      <a:pt x="141" y="77"/>
                      <a:pt x="156" y="60"/>
                    </a:cubicBezTo>
                    <a:cubicBezTo>
                      <a:pt x="171" y="43"/>
                      <a:pt x="175" y="12"/>
                      <a:pt x="180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3760" y="1340"/>
                <a:ext cx="1232" cy="1013"/>
              </a:xfrm>
              <a:custGeom>
                <a:avLst/>
                <a:gdLst>
                  <a:gd name="T0" fmla="*/ 0 w 840"/>
                  <a:gd name="T1" fmla="*/ 60 h 690"/>
                  <a:gd name="T2" fmla="*/ 656 w 840"/>
                  <a:gd name="T3" fmla="*/ 120 h 690"/>
                  <a:gd name="T4" fmla="*/ 1669 w 840"/>
                  <a:gd name="T5" fmla="*/ 784 h 690"/>
                  <a:gd name="T6" fmla="*/ 2747 w 840"/>
                  <a:gd name="T7" fmla="*/ 1737 h 690"/>
                  <a:gd name="T8" fmla="*/ 3821 w 840"/>
                  <a:gd name="T9" fmla="*/ 2462 h 690"/>
                  <a:gd name="T10" fmla="*/ 4305 w 840"/>
                  <a:gd name="T11" fmla="*/ 3061 h 690"/>
                  <a:gd name="T12" fmla="*/ 4481 w 840"/>
                  <a:gd name="T13" fmla="*/ 3482 h 690"/>
                  <a:gd name="T14" fmla="*/ 4956 w 840"/>
                  <a:gd name="T15" fmla="*/ 4265 h 690"/>
                  <a:gd name="T16" fmla="*/ 5254 w 840"/>
                  <a:gd name="T17" fmla="*/ 4868 h 690"/>
                  <a:gd name="T18" fmla="*/ 5551 w 840"/>
                  <a:gd name="T19" fmla="*/ 5585 h 690"/>
                  <a:gd name="T20" fmla="*/ 5971 w 840"/>
                  <a:gd name="T21" fmla="*/ 5886 h 690"/>
                  <a:gd name="T22" fmla="*/ 6445 w 840"/>
                  <a:gd name="T23" fmla="*/ 6190 h 690"/>
                  <a:gd name="T24" fmla="*/ 6807 w 840"/>
                  <a:gd name="T25" fmla="*/ 6548 h 690"/>
                  <a:gd name="T26" fmla="*/ 7464 w 840"/>
                  <a:gd name="T27" fmla="*/ 6787 h 690"/>
                  <a:gd name="T28" fmla="*/ 8361 w 840"/>
                  <a:gd name="T29" fmla="*/ 6907 h 6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690"/>
                  <a:gd name="T47" fmla="*/ 840 w 840"/>
                  <a:gd name="T48" fmla="*/ 690 h 6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690">
                    <a:moveTo>
                      <a:pt x="0" y="6"/>
                    </a:moveTo>
                    <a:cubicBezTo>
                      <a:pt x="19" y="3"/>
                      <a:pt x="38" y="0"/>
                      <a:pt x="66" y="12"/>
                    </a:cubicBezTo>
                    <a:cubicBezTo>
                      <a:pt x="94" y="24"/>
                      <a:pt x="133" y="51"/>
                      <a:pt x="168" y="78"/>
                    </a:cubicBezTo>
                    <a:cubicBezTo>
                      <a:pt x="203" y="105"/>
                      <a:pt x="240" y="146"/>
                      <a:pt x="276" y="174"/>
                    </a:cubicBezTo>
                    <a:cubicBezTo>
                      <a:pt x="312" y="202"/>
                      <a:pt x="358" y="224"/>
                      <a:pt x="384" y="246"/>
                    </a:cubicBezTo>
                    <a:cubicBezTo>
                      <a:pt x="410" y="268"/>
                      <a:pt x="421" y="289"/>
                      <a:pt x="432" y="306"/>
                    </a:cubicBezTo>
                    <a:cubicBezTo>
                      <a:pt x="443" y="323"/>
                      <a:pt x="439" y="328"/>
                      <a:pt x="450" y="348"/>
                    </a:cubicBezTo>
                    <a:cubicBezTo>
                      <a:pt x="461" y="368"/>
                      <a:pt x="485" y="403"/>
                      <a:pt x="498" y="426"/>
                    </a:cubicBezTo>
                    <a:cubicBezTo>
                      <a:pt x="511" y="449"/>
                      <a:pt x="518" y="464"/>
                      <a:pt x="528" y="486"/>
                    </a:cubicBezTo>
                    <a:cubicBezTo>
                      <a:pt x="538" y="508"/>
                      <a:pt x="546" y="541"/>
                      <a:pt x="558" y="558"/>
                    </a:cubicBezTo>
                    <a:cubicBezTo>
                      <a:pt x="570" y="575"/>
                      <a:pt x="585" y="578"/>
                      <a:pt x="600" y="588"/>
                    </a:cubicBezTo>
                    <a:cubicBezTo>
                      <a:pt x="615" y="598"/>
                      <a:pt x="634" y="607"/>
                      <a:pt x="648" y="618"/>
                    </a:cubicBezTo>
                    <a:cubicBezTo>
                      <a:pt x="662" y="629"/>
                      <a:pt x="667" y="644"/>
                      <a:pt x="684" y="654"/>
                    </a:cubicBezTo>
                    <a:cubicBezTo>
                      <a:pt x="701" y="664"/>
                      <a:pt x="724" y="672"/>
                      <a:pt x="750" y="678"/>
                    </a:cubicBezTo>
                    <a:cubicBezTo>
                      <a:pt x="776" y="684"/>
                      <a:pt x="808" y="687"/>
                      <a:pt x="840" y="69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4455" y="1314"/>
                <a:ext cx="82" cy="651"/>
              </a:xfrm>
              <a:custGeom>
                <a:avLst/>
                <a:gdLst>
                  <a:gd name="T0" fmla="*/ 0 w 56"/>
                  <a:gd name="T1" fmla="*/ 0 h 444"/>
                  <a:gd name="T2" fmla="*/ 419 w 56"/>
                  <a:gd name="T3" fmla="*/ 959 h 444"/>
                  <a:gd name="T4" fmla="*/ 534 w 56"/>
                  <a:gd name="T5" fmla="*/ 1846 h 444"/>
                  <a:gd name="T6" fmla="*/ 534 w 56"/>
                  <a:gd name="T7" fmla="*/ 3042 h 444"/>
                  <a:gd name="T8" fmla="*/ 419 w 56"/>
                  <a:gd name="T9" fmla="*/ 3937 h 444"/>
                  <a:gd name="T10" fmla="*/ 236 w 56"/>
                  <a:gd name="T11" fmla="*/ 4413 h 4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444"/>
                  <a:gd name="T20" fmla="*/ 56 w 56"/>
                  <a:gd name="T21" fmla="*/ 444 h 4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444">
                    <a:moveTo>
                      <a:pt x="0" y="0"/>
                    </a:moveTo>
                    <a:cubicBezTo>
                      <a:pt x="16" y="32"/>
                      <a:pt x="33" y="65"/>
                      <a:pt x="42" y="96"/>
                    </a:cubicBezTo>
                    <a:cubicBezTo>
                      <a:pt x="51" y="127"/>
                      <a:pt x="52" y="151"/>
                      <a:pt x="54" y="186"/>
                    </a:cubicBezTo>
                    <a:cubicBezTo>
                      <a:pt x="56" y="221"/>
                      <a:pt x="56" y="271"/>
                      <a:pt x="54" y="306"/>
                    </a:cubicBezTo>
                    <a:cubicBezTo>
                      <a:pt x="52" y="341"/>
                      <a:pt x="47" y="373"/>
                      <a:pt x="42" y="396"/>
                    </a:cubicBezTo>
                    <a:cubicBezTo>
                      <a:pt x="37" y="419"/>
                      <a:pt x="30" y="431"/>
                      <a:pt x="24" y="444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3646" y="1622"/>
                <a:ext cx="563" cy="116"/>
              </a:xfrm>
              <a:custGeom>
                <a:avLst/>
                <a:gdLst>
                  <a:gd name="T0" fmla="*/ 0 w 384"/>
                  <a:gd name="T1" fmla="*/ 300 h 79"/>
                  <a:gd name="T2" fmla="*/ 655 w 384"/>
                  <a:gd name="T3" fmla="*/ 724 h 79"/>
                  <a:gd name="T4" fmla="*/ 1494 w 384"/>
                  <a:gd name="T5" fmla="*/ 724 h 79"/>
                  <a:gd name="T6" fmla="*/ 2685 w 384"/>
                  <a:gd name="T7" fmla="*/ 599 h 79"/>
                  <a:gd name="T8" fmla="*/ 3577 w 384"/>
                  <a:gd name="T9" fmla="*/ 300 h 79"/>
                  <a:gd name="T10" fmla="*/ 3813 w 384"/>
                  <a:gd name="T11" fmla="*/ 0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4"/>
                  <a:gd name="T19" fmla="*/ 0 h 79"/>
                  <a:gd name="T20" fmla="*/ 384 w 384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4" h="79">
                    <a:moveTo>
                      <a:pt x="0" y="30"/>
                    </a:moveTo>
                    <a:cubicBezTo>
                      <a:pt x="20" y="47"/>
                      <a:pt x="41" y="65"/>
                      <a:pt x="66" y="72"/>
                    </a:cubicBezTo>
                    <a:cubicBezTo>
                      <a:pt x="91" y="79"/>
                      <a:pt x="116" y="74"/>
                      <a:pt x="150" y="72"/>
                    </a:cubicBezTo>
                    <a:cubicBezTo>
                      <a:pt x="184" y="70"/>
                      <a:pt x="235" y="67"/>
                      <a:pt x="270" y="60"/>
                    </a:cubicBezTo>
                    <a:cubicBezTo>
                      <a:pt x="305" y="53"/>
                      <a:pt x="341" y="40"/>
                      <a:pt x="360" y="30"/>
                    </a:cubicBezTo>
                    <a:cubicBezTo>
                      <a:pt x="379" y="20"/>
                      <a:pt x="381" y="10"/>
                      <a:pt x="384" y="0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8"/>
              <p:cNvSpPr>
                <a:spLocks/>
              </p:cNvSpPr>
              <p:nvPr/>
            </p:nvSpPr>
            <p:spPr bwMode="auto">
              <a:xfrm>
                <a:off x="4315" y="2133"/>
                <a:ext cx="378" cy="133"/>
              </a:xfrm>
              <a:custGeom>
                <a:avLst/>
                <a:gdLst>
                  <a:gd name="T0" fmla="*/ 0 w 258"/>
                  <a:gd name="T1" fmla="*/ 0 h 91"/>
                  <a:gd name="T2" fmla="*/ 419 w 258"/>
                  <a:gd name="T3" fmla="*/ 640 h 91"/>
                  <a:gd name="T4" fmla="*/ 1130 w 258"/>
                  <a:gd name="T5" fmla="*/ 880 h 91"/>
                  <a:gd name="T6" fmla="*/ 2554 w 258"/>
                  <a:gd name="T7" fmla="*/ 699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91"/>
                  <a:gd name="T14" fmla="*/ 258 w 258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91">
                    <a:moveTo>
                      <a:pt x="0" y="0"/>
                    </a:moveTo>
                    <a:cubicBezTo>
                      <a:pt x="11" y="25"/>
                      <a:pt x="23" y="51"/>
                      <a:pt x="42" y="66"/>
                    </a:cubicBezTo>
                    <a:cubicBezTo>
                      <a:pt x="61" y="81"/>
                      <a:pt x="78" y="89"/>
                      <a:pt x="114" y="90"/>
                    </a:cubicBezTo>
                    <a:cubicBezTo>
                      <a:pt x="150" y="91"/>
                      <a:pt x="228" y="76"/>
                      <a:pt x="258" y="7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9"/>
              <p:cNvSpPr>
                <a:spLocks/>
              </p:cNvSpPr>
              <p:nvPr/>
            </p:nvSpPr>
            <p:spPr bwMode="auto">
              <a:xfrm>
                <a:off x="4332" y="1464"/>
                <a:ext cx="203" cy="152"/>
              </a:xfrm>
              <a:custGeom>
                <a:avLst/>
                <a:gdLst>
                  <a:gd name="T0" fmla="*/ 0 w 138"/>
                  <a:gd name="T1" fmla="*/ 0 h 104"/>
                  <a:gd name="T2" fmla="*/ 178 w 138"/>
                  <a:gd name="T3" fmla="*/ 526 h 104"/>
                  <a:gd name="T4" fmla="*/ 853 w 138"/>
                  <a:gd name="T5" fmla="*/ 935 h 104"/>
                  <a:gd name="T6" fmla="*/ 1400 w 138"/>
                  <a:gd name="T7" fmla="*/ 995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8"/>
                  <a:gd name="T13" fmla="*/ 0 h 104"/>
                  <a:gd name="T14" fmla="*/ 138 w 138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8" h="104">
                    <a:moveTo>
                      <a:pt x="0" y="0"/>
                    </a:moveTo>
                    <a:cubicBezTo>
                      <a:pt x="2" y="19"/>
                      <a:pt x="4" y="38"/>
                      <a:pt x="18" y="54"/>
                    </a:cubicBezTo>
                    <a:cubicBezTo>
                      <a:pt x="32" y="70"/>
                      <a:pt x="64" y="88"/>
                      <a:pt x="84" y="96"/>
                    </a:cubicBezTo>
                    <a:cubicBezTo>
                      <a:pt x="104" y="104"/>
                      <a:pt x="129" y="101"/>
                      <a:pt x="138" y="102"/>
                    </a:cubicBezTo>
                  </a:path>
                </a:pathLst>
              </a:custGeom>
              <a:noFill/>
              <a:ln w="38100">
                <a:solidFill>
                  <a:srgbClr val="00FF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 sz="16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7010720" y="282920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6294123" y="396642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918569" y="3672647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208382" y="301983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5482353" y="2518571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6293323" y="2183168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969430" y="1867202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243401" y="1808340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6597523" y="1867734"/>
              <a:ext cx="29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rgbClr val="000000"/>
                  </a:solidFill>
                </a:rPr>
                <a:t>1</a:t>
              </a:r>
              <a:endParaRPr lang="fr-FR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0" name="Espace réservé du contenu 2"/>
          <p:cNvSpPr txBox="1">
            <a:spLocks/>
          </p:cNvSpPr>
          <p:nvPr/>
        </p:nvSpPr>
        <p:spPr bwMode="auto">
          <a:xfrm>
            <a:off x="5283631" y="1054101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</a:t>
            </a:r>
            <a:r>
              <a:rPr lang="fr-FR" altLang="fr-FR" dirty="0" err="1" smtClean="0">
                <a:ea typeface="ＭＳ Ｐゴシック" pitchFamily="34" charset="-128"/>
              </a:rPr>
              <a:t>Shreve</a:t>
            </a:r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81" name="Espace réservé du contenu 2"/>
          <p:cNvSpPr txBox="1">
            <a:spLocks/>
          </p:cNvSpPr>
          <p:nvPr/>
        </p:nvSpPr>
        <p:spPr bwMode="auto">
          <a:xfrm>
            <a:off x="3260366" y="3631577"/>
            <a:ext cx="2627783" cy="4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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9144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3716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D4E336"/>
              </a:buClr>
              <a:buSzPct val="80000"/>
              <a:buFont typeface="Wingdings" pitchFamily="2" charset="2"/>
              <a:buChar char="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8288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C8228"/>
              </a:buClr>
              <a:buSzPct val="80000"/>
              <a:buFont typeface="Wingdings" pitchFamily="2" charset="2"/>
              <a:buChar char="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86000" indent="-4572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C0EDA8"/>
              </a:buClr>
              <a:buSzPct val="80000"/>
              <a:buFont typeface="Wingdings" pitchFamily="2" charset="2"/>
              <a:buChar char="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43200" indent="-457200" algn="l" defTabSz="914400" rtl="0" eaLnBrk="1" latinLnBrk="0" hangingPunct="1">
              <a:spcBef>
                <a:spcPts val="1200"/>
              </a:spcBef>
              <a:buClr>
                <a:schemeClr val="accent6"/>
              </a:buClr>
              <a:buSzPct val="90000"/>
              <a:buFont typeface="Wingdings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indent="-4572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57200" algn="l" defTabSz="914400" rtl="0" eaLnBrk="1" latinLnBrk="0" hangingPunct="1">
              <a:spcBef>
                <a:spcPts val="1200"/>
              </a:spcBef>
              <a:buClr>
                <a:schemeClr val="accent3"/>
              </a:buClr>
              <a:buFont typeface="Courier New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indent="-457200" algn="l" defTabSz="914400" rtl="0" eaLnBrk="1" latinLnBrk="0" hangingPunct="1">
              <a:spcBef>
                <a:spcPts val="12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dirty="0" smtClean="0">
                <a:ea typeface="ＭＳ Ｐゴシック" pitchFamily="34" charset="-128"/>
              </a:rPr>
              <a:t>Ordre de Horton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grpSp>
        <p:nvGrpSpPr>
          <p:cNvPr id="82" name="Group 23"/>
          <p:cNvGrpSpPr>
            <a:grpSpLocks/>
          </p:cNvGrpSpPr>
          <p:nvPr/>
        </p:nvGrpSpPr>
        <p:grpSpPr bwMode="auto">
          <a:xfrm>
            <a:off x="3227662" y="4011201"/>
            <a:ext cx="3725260" cy="2499846"/>
            <a:chOff x="2871" y="1314"/>
            <a:chExt cx="2799" cy="1734"/>
          </a:xfrm>
        </p:grpSpPr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2871" y="2185"/>
              <a:ext cx="2799" cy="254"/>
            </a:xfrm>
            <a:custGeom>
              <a:avLst/>
              <a:gdLst>
                <a:gd name="T0" fmla="*/ 0 w 1908"/>
                <a:gd name="T1" fmla="*/ 1688 h 173"/>
                <a:gd name="T2" fmla="*/ 2093 w 1908"/>
                <a:gd name="T3" fmla="*/ 539 h 173"/>
                <a:gd name="T4" fmla="*/ 3111 w 1908"/>
                <a:gd name="T5" fmla="*/ 300 h 173"/>
                <a:gd name="T6" fmla="*/ 5322 w 1908"/>
                <a:gd name="T7" fmla="*/ 479 h 173"/>
                <a:gd name="T8" fmla="*/ 7410 w 1908"/>
                <a:gd name="T9" fmla="*/ 962 h 173"/>
                <a:gd name="T10" fmla="*/ 9810 w 1908"/>
                <a:gd name="T11" fmla="*/ 1621 h 173"/>
                <a:gd name="T12" fmla="*/ 12914 w 1908"/>
                <a:gd name="T13" fmla="*/ 1621 h 173"/>
                <a:gd name="T14" fmla="*/ 13696 w 1908"/>
                <a:gd name="T15" fmla="*/ 1440 h 173"/>
                <a:gd name="T16" fmla="*/ 14894 w 1908"/>
                <a:gd name="T17" fmla="*/ 1022 h 173"/>
                <a:gd name="T18" fmla="*/ 16386 w 1908"/>
                <a:gd name="T19" fmla="*/ 658 h 173"/>
                <a:gd name="T20" fmla="*/ 17165 w 1908"/>
                <a:gd name="T21" fmla="*/ 120 h 173"/>
                <a:gd name="T22" fmla="*/ 18057 w 1908"/>
                <a:gd name="T23" fmla="*/ 60 h 173"/>
                <a:gd name="T24" fmla="*/ 19015 w 1908"/>
                <a:gd name="T25" fmla="*/ 0 h 1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8"/>
                <a:gd name="T40" fmla="*/ 0 h 173"/>
                <a:gd name="T41" fmla="*/ 1908 w 1908"/>
                <a:gd name="T42" fmla="*/ 173 h 1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8" h="173">
                  <a:moveTo>
                    <a:pt x="0" y="168"/>
                  </a:moveTo>
                  <a:cubicBezTo>
                    <a:pt x="79" y="122"/>
                    <a:pt x="158" y="77"/>
                    <a:pt x="210" y="54"/>
                  </a:cubicBezTo>
                  <a:cubicBezTo>
                    <a:pt x="262" y="31"/>
                    <a:pt x="258" y="31"/>
                    <a:pt x="312" y="30"/>
                  </a:cubicBezTo>
                  <a:cubicBezTo>
                    <a:pt x="366" y="29"/>
                    <a:pt x="462" y="37"/>
                    <a:pt x="534" y="48"/>
                  </a:cubicBezTo>
                  <a:cubicBezTo>
                    <a:pt x="606" y="59"/>
                    <a:pt x="669" y="77"/>
                    <a:pt x="744" y="96"/>
                  </a:cubicBezTo>
                  <a:cubicBezTo>
                    <a:pt x="819" y="115"/>
                    <a:pt x="892" y="151"/>
                    <a:pt x="984" y="162"/>
                  </a:cubicBezTo>
                  <a:cubicBezTo>
                    <a:pt x="1076" y="173"/>
                    <a:pt x="1231" y="165"/>
                    <a:pt x="1296" y="162"/>
                  </a:cubicBezTo>
                  <a:cubicBezTo>
                    <a:pt x="1361" y="159"/>
                    <a:pt x="1341" y="154"/>
                    <a:pt x="1374" y="144"/>
                  </a:cubicBezTo>
                  <a:cubicBezTo>
                    <a:pt x="1407" y="134"/>
                    <a:pt x="1449" y="115"/>
                    <a:pt x="1494" y="102"/>
                  </a:cubicBezTo>
                  <a:cubicBezTo>
                    <a:pt x="1539" y="89"/>
                    <a:pt x="1606" y="81"/>
                    <a:pt x="1644" y="66"/>
                  </a:cubicBezTo>
                  <a:cubicBezTo>
                    <a:pt x="1682" y="51"/>
                    <a:pt x="1694" y="22"/>
                    <a:pt x="1722" y="12"/>
                  </a:cubicBezTo>
                  <a:cubicBezTo>
                    <a:pt x="1750" y="2"/>
                    <a:pt x="1781" y="8"/>
                    <a:pt x="1812" y="6"/>
                  </a:cubicBezTo>
                  <a:cubicBezTo>
                    <a:pt x="1843" y="4"/>
                    <a:pt x="1888" y="1"/>
                    <a:pt x="1908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2994" y="1876"/>
              <a:ext cx="555" cy="371"/>
            </a:xfrm>
            <a:custGeom>
              <a:avLst/>
              <a:gdLst>
                <a:gd name="T0" fmla="*/ 0 w 378"/>
                <a:gd name="T1" fmla="*/ 69 h 253"/>
                <a:gd name="T2" fmla="*/ 539 w 378"/>
                <a:gd name="T3" fmla="*/ 69 h 253"/>
                <a:gd name="T4" fmla="*/ 1386 w 378"/>
                <a:gd name="T5" fmla="*/ 488 h 253"/>
                <a:gd name="T6" fmla="*/ 1865 w 378"/>
                <a:gd name="T7" fmla="*/ 1088 h 253"/>
                <a:gd name="T8" fmla="*/ 2345 w 378"/>
                <a:gd name="T9" fmla="*/ 1499 h 253"/>
                <a:gd name="T10" fmla="*/ 3063 w 378"/>
                <a:gd name="T11" fmla="*/ 2219 h 253"/>
                <a:gd name="T12" fmla="*/ 3790 w 378"/>
                <a:gd name="T13" fmla="*/ 2516 h 2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8"/>
                <a:gd name="T22" fmla="*/ 0 h 253"/>
                <a:gd name="T23" fmla="*/ 378 w 378"/>
                <a:gd name="T24" fmla="*/ 253 h 2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8" h="253">
                  <a:moveTo>
                    <a:pt x="0" y="7"/>
                  </a:moveTo>
                  <a:cubicBezTo>
                    <a:pt x="15" y="3"/>
                    <a:pt x="31" y="0"/>
                    <a:pt x="54" y="7"/>
                  </a:cubicBezTo>
                  <a:cubicBezTo>
                    <a:pt x="77" y="14"/>
                    <a:pt x="116" y="32"/>
                    <a:pt x="138" y="49"/>
                  </a:cubicBezTo>
                  <a:cubicBezTo>
                    <a:pt x="160" y="66"/>
                    <a:pt x="170" y="92"/>
                    <a:pt x="186" y="109"/>
                  </a:cubicBezTo>
                  <a:cubicBezTo>
                    <a:pt x="202" y="126"/>
                    <a:pt x="214" y="132"/>
                    <a:pt x="234" y="151"/>
                  </a:cubicBezTo>
                  <a:cubicBezTo>
                    <a:pt x="254" y="170"/>
                    <a:pt x="282" y="206"/>
                    <a:pt x="306" y="223"/>
                  </a:cubicBezTo>
                  <a:cubicBezTo>
                    <a:pt x="330" y="240"/>
                    <a:pt x="354" y="246"/>
                    <a:pt x="378" y="25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3487" y="2430"/>
              <a:ext cx="893" cy="442"/>
            </a:xfrm>
            <a:custGeom>
              <a:avLst/>
              <a:gdLst>
                <a:gd name="T0" fmla="*/ 0 w 893"/>
                <a:gd name="T1" fmla="*/ 442 h 442"/>
                <a:gd name="T2" fmla="*/ 123 w 893"/>
                <a:gd name="T3" fmla="*/ 345 h 442"/>
                <a:gd name="T4" fmla="*/ 194 w 893"/>
                <a:gd name="T5" fmla="*/ 275 h 442"/>
                <a:gd name="T6" fmla="*/ 317 w 893"/>
                <a:gd name="T7" fmla="*/ 240 h 442"/>
                <a:gd name="T8" fmla="*/ 555 w 893"/>
                <a:gd name="T9" fmla="*/ 257 h 442"/>
                <a:gd name="T10" fmla="*/ 713 w 893"/>
                <a:gd name="T11" fmla="*/ 222 h 442"/>
                <a:gd name="T12" fmla="*/ 828 w 893"/>
                <a:gd name="T13" fmla="*/ 108 h 442"/>
                <a:gd name="T14" fmla="*/ 872 w 893"/>
                <a:gd name="T15" fmla="*/ 28 h 442"/>
                <a:gd name="T16" fmla="*/ 893 w 893"/>
                <a:gd name="T17" fmla="*/ 0 h 4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93"/>
                <a:gd name="T28" fmla="*/ 0 h 442"/>
                <a:gd name="T29" fmla="*/ 893 w 893"/>
                <a:gd name="T30" fmla="*/ 442 h 4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93" h="442">
                  <a:moveTo>
                    <a:pt x="0" y="442"/>
                  </a:moveTo>
                  <a:cubicBezTo>
                    <a:pt x="45" y="407"/>
                    <a:pt x="91" y="373"/>
                    <a:pt x="123" y="345"/>
                  </a:cubicBezTo>
                  <a:cubicBezTo>
                    <a:pt x="156" y="317"/>
                    <a:pt x="161" y="292"/>
                    <a:pt x="194" y="275"/>
                  </a:cubicBezTo>
                  <a:cubicBezTo>
                    <a:pt x="226" y="257"/>
                    <a:pt x="257" y="243"/>
                    <a:pt x="317" y="240"/>
                  </a:cubicBezTo>
                  <a:cubicBezTo>
                    <a:pt x="377" y="237"/>
                    <a:pt x="489" y="260"/>
                    <a:pt x="555" y="257"/>
                  </a:cubicBezTo>
                  <a:cubicBezTo>
                    <a:pt x="621" y="254"/>
                    <a:pt x="668" y="247"/>
                    <a:pt x="713" y="222"/>
                  </a:cubicBezTo>
                  <a:cubicBezTo>
                    <a:pt x="759" y="197"/>
                    <a:pt x="801" y="140"/>
                    <a:pt x="828" y="108"/>
                  </a:cubicBezTo>
                  <a:cubicBezTo>
                    <a:pt x="854" y="75"/>
                    <a:pt x="861" y="46"/>
                    <a:pt x="872" y="28"/>
                  </a:cubicBezTo>
                  <a:cubicBezTo>
                    <a:pt x="883" y="10"/>
                    <a:pt x="889" y="6"/>
                    <a:pt x="893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866" y="2678"/>
              <a:ext cx="264" cy="370"/>
            </a:xfrm>
            <a:custGeom>
              <a:avLst/>
              <a:gdLst>
                <a:gd name="T0" fmla="*/ 0 w 180"/>
                <a:gd name="T1" fmla="*/ 2522 h 252"/>
                <a:gd name="T2" fmla="*/ 359 w 180"/>
                <a:gd name="T3" fmla="*/ 1501 h 252"/>
                <a:gd name="T4" fmla="*/ 899 w 180"/>
                <a:gd name="T5" fmla="*/ 1022 h 252"/>
                <a:gd name="T6" fmla="*/ 1555 w 180"/>
                <a:gd name="T7" fmla="*/ 599 h 252"/>
                <a:gd name="T8" fmla="*/ 1792 w 18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252"/>
                <a:gd name="T17" fmla="*/ 180 w 18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252">
                  <a:moveTo>
                    <a:pt x="0" y="252"/>
                  </a:moveTo>
                  <a:cubicBezTo>
                    <a:pt x="10" y="214"/>
                    <a:pt x="21" y="175"/>
                    <a:pt x="36" y="150"/>
                  </a:cubicBezTo>
                  <a:cubicBezTo>
                    <a:pt x="51" y="125"/>
                    <a:pt x="70" y="117"/>
                    <a:pt x="90" y="102"/>
                  </a:cubicBezTo>
                  <a:cubicBezTo>
                    <a:pt x="110" y="87"/>
                    <a:pt x="141" y="77"/>
                    <a:pt x="156" y="60"/>
                  </a:cubicBezTo>
                  <a:cubicBezTo>
                    <a:pt x="171" y="43"/>
                    <a:pt x="175" y="12"/>
                    <a:pt x="180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760" y="1340"/>
              <a:ext cx="1232" cy="1013"/>
            </a:xfrm>
            <a:custGeom>
              <a:avLst/>
              <a:gdLst>
                <a:gd name="T0" fmla="*/ 0 w 840"/>
                <a:gd name="T1" fmla="*/ 60 h 690"/>
                <a:gd name="T2" fmla="*/ 656 w 840"/>
                <a:gd name="T3" fmla="*/ 120 h 690"/>
                <a:gd name="T4" fmla="*/ 1669 w 840"/>
                <a:gd name="T5" fmla="*/ 784 h 690"/>
                <a:gd name="T6" fmla="*/ 2747 w 840"/>
                <a:gd name="T7" fmla="*/ 1737 h 690"/>
                <a:gd name="T8" fmla="*/ 3821 w 840"/>
                <a:gd name="T9" fmla="*/ 2462 h 690"/>
                <a:gd name="T10" fmla="*/ 4305 w 840"/>
                <a:gd name="T11" fmla="*/ 3061 h 690"/>
                <a:gd name="T12" fmla="*/ 4481 w 840"/>
                <a:gd name="T13" fmla="*/ 3482 h 690"/>
                <a:gd name="T14" fmla="*/ 4956 w 840"/>
                <a:gd name="T15" fmla="*/ 4265 h 690"/>
                <a:gd name="T16" fmla="*/ 5254 w 840"/>
                <a:gd name="T17" fmla="*/ 4868 h 690"/>
                <a:gd name="T18" fmla="*/ 5551 w 840"/>
                <a:gd name="T19" fmla="*/ 5585 h 690"/>
                <a:gd name="T20" fmla="*/ 5971 w 840"/>
                <a:gd name="T21" fmla="*/ 5886 h 690"/>
                <a:gd name="T22" fmla="*/ 6445 w 840"/>
                <a:gd name="T23" fmla="*/ 6190 h 690"/>
                <a:gd name="T24" fmla="*/ 6807 w 840"/>
                <a:gd name="T25" fmla="*/ 6548 h 690"/>
                <a:gd name="T26" fmla="*/ 7464 w 840"/>
                <a:gd name="T27" fmla="*/ 6787 h 690"/>
                <a:gd name="T28" fmla="*/ 8361 w 840"/>
                <a:gd name="T29" fmla="*/ 6907 h 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40"/>
                <a:gd name="T46" fmla="*/ 0 h 690"/>
                <a:gd name="T47" fmla="*/ 840 w 840"/>
                <a:gd name="T48" fmla="*/ 690 h 69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40" h="690">
                  <a:moveTo>
                    <a:pt x="0" y="6"/>
                  </a:moveTo>
                  <a:cubicBezTo>
                    <a:pt x="19" y="3"/>
                    <a:pt x="38" y="0"/>
                    <a:pt x="66" y="12"/>
                  </a:cubicBezTo>
                  <a:cubicBezTo>
                    <a:pt x="94" y="24"/>
                    <a:pt x="133" y="51"/>
                    <a:pt x="168" y="78"/>
                  </a:cubicBezTo>
                  <a:cubicBezTo>
                    <a:pt x="203" y="105"/>
                    <a:pt x="240" y="146"/>
                    <a:pt x="276" y="174"/>
                  </a:cubicBezTo>
                  <a:cubicBezTo>
                    <a:pt x="312" y="202"/>
                    <a:pt x="358" y="224"/>
                    <a:pt x="384" y="246"/>
                  </a:cubicBezTo>
                  <a:cubicBezTo>
                    <a:pt x="410" y="268"/>
                    <a:pt x="421" y="289"/>
                    <a:pt x="432" y="306"/>
                  </a:cubicBezTo>
                  <a:cubicBezTo>
                    <a:pt x="443" y="323"/>
                    <a:pt x="439" y="328"/>
                    <a:pt x="450" y="348"/>
                  </a:cubicBezTo>
                  <a:cubicBezTo>
                    <a:pt x="461" y="368"/>
                    <a:pt x="485" y="403"/>
                    <a:pt x="498" y="426"/>
                  </a:cubicBezTo>
                  <a:cubicBezTo>
                    <a:pt x="511" y="449"/>
                    <a:pt x="518" y="464"/>
                    <a:pt x="528" y="486"/>
                  </a:cubicBezTo>
                  <a:cubicBezTo>
                    <a:pt x="538" y="508"/>
                    <a:pt x="546" y="541"/>
                    <a:pt x="558" y="558"/>
                  </a:cubicBezTo>
                  <a:cubicBezTo>
                    <a:pt x="570" y="575"/>
                    <a:pt x="585" y="578"/>
                    <a:pt x="600" y="588"/>
                  </a:cubicBezTo>
                  <a:cubicBezTo>
                    <a:pt x="615" y="598"/>
                    <a:pt x="634" y="607"/>
                    <a:pt x="648" y="618"/>
                  </a:cubicBezTo>
                  <a:cubicBezTo>
                    <a:pt x="662" y="629"/>
                    <a:pt x="667" y="644"/>
                    <a:pt x="684" y="654"/>
                  </a:cubicBezTo>
                  <a:cubicBezTo>
                    <a:pt x="701" y="664"/>
                    <a:pt x="724" y="672"/>
                    <a:pt x="750" y="678"/>
                  </a:cubicBezTo>
                  <a:cubicBezTo>
                    <a:pt x="776" y="684"/>
                    <a:pt x="808" y="687"/>
                    <a:pt x="840" y="69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4455" y="1314"/>
              <a:ext cx="82" cy="651"/>
            </a:xfrm>
            <a:custGeom>
              <a:avLst/>
              <a:gdLst>
                <a:gd name="T0" fmla="*/ 0 w 56"/>
                <a:gd name="T1" fmla="*/ 0 h 444"/>
                <a:gd name="T2" fmla="*/ 419 w 56"/>
                <a:gd name="T3" fmla="*/ 959 h 444"/>
                <a:gd name="T4" fmla="*/ 534 w 56"/>
                <a:gd name="T5" fmla="*/ 1846 h 444"/>
                <a:gd name="T6" fmla="*/ 534 w 56"/>
                <a:gd name="T7" fmla="*/ 3042 h 444"/>
                <a:gd name="T8" fmla="*/ 419 w 56"/>
                <a:gd name="T9" fmla="*/ 3937 h 444"/>
                <a:gd name="T10" fmla="*/ 236 w 56"/>
                <a:gd name="T11" fmla="*/ 4413 h 4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444"/>
                <a:gd name="T20" fmla="*/ 56 w 56"/>
                <a:gd name="T21" fmla="*/ 444 h 4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444">
                  <a:moveTo>
                    <a:pt x="0" y="0"/>
                  </a:moveTo>
                  <a:cubicBezTo>
                    <a:pt x="16" y="32"/>
                    <a:pt x="33" y="65"/>
                    <a:pt x="42" y="96"/>
                  </a:cubicBezTo>
                  <a:cubicBezTo>
                    <a:pt x="51" y="127"/>
                    <a:pt x="52" y="151"/>
                    <a:pt x="54" y="186"/>
                  </a:cubicBezTo>
                  <a:cubicBezTo>
                    <a:pt x="56" y="221"/>
                    <a:pt x="56" y="271"/>
                    <a:pt x="54" y="306"/>
                  </a:cubicBezTo>
                  <a:cubicBezTo>
                    <a:pt x="52" y="341"/>
                    <a:pt x="47" y="373"/>
                    <a:pt x="42" y="396"/>
                  </a:cubicBezTo>
                  <a:cubicBezTo>
                    <a:pt x="37" y="419"/>
                    <a:pt x="30" y="431"/>
                    <a:pt x="24" y="444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46" y="1622"/>
              <a:ext cx="563" cy="116"/>
            </a:xfrm>
            <a:custGeom>
              <a:avLst/>
              <a:gdLst>
                <a:gd name="T0" fmla="*/ 0 w 384"/>
                <a:gd name="T1" fmla="*/ 300 h 79"/>
                <a:gd name="T2" fmla="*/ 655 w 384"/>
                <a:gd name="T3" fmla="*/ 724 h 79"/>
                <a:gd name="T4" fmla="*/ 1494 w 384"/>
                <a:gd name="T5" fmla="*/ 724 h 79"/>
                <a:gd name="T6" fmla="*/ 2685 w 384"/>
                <a:gd name="T7" fmla="*/ 599 h 79"/>
                <a:gd name="T8" fmla="*/ 3577 w 384"/>
                <a:gd name="T9" fmla="*/ 300 h 79"/>
                <a:gd name="T10" fmla="*/ 3813 w 3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"/>
                <a:gd name="T19" fmla="*/ 0 h 79"/>
                <a:gd name="T20" fmla="*/ 384 w 3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" h="79">
                  <a:moveTo>
                    <a:pt x="0" y="30"/>
                  </a:moveTo>
                  <a:cubicBezTo>
                    <a:pt x="20" y="47"/>
                    <a:pt x="41" y="65"/>
                    <a:pt x="66" y="72"/>
                  </a:cubicBezTo>
                  <a:cubicBezTo>
                    <a:pt x="91" y="79"/>
                    <a:pt x="116" y="74"/>
                    <a:pt x="150" y="72"/>
                  </a:cubicBezTo>
                  <a:cubicBezTo>
                    <a:pt x="184" y="70"/>
                    <a:pt x="235" y="67"/>
                    <a:pt x="270" y="60"/>
                  </a:cubicBezTo>
                  <a:cubicBezTo>
                    <a:pt x="305" y="53"/>
                    <a:pt x="341" y="40"/>
                    <a:pt x="360" y="30"/>
                  </a:cubicBezTo>
                  <a:cubicBezTo>
                    <a:pt x="379" y="20"/>
                    <a:pt x="381" y="10"/>
                    <a:pt x="384" y="0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4315" y="2133"/>
              <a:ext cx="378" cy="133"/>
            </a:xfrm>
            <a:custGeom>
              <a:avLst/>
              <a:gdLst>
                <a:gd name="T0" fmla="*/ 0 w 258"/>
                <a:gd name="T1" fmla="*/ 0 h 91"/>
                <a:gd name="T2" fmla="*/ 419 w 258"/>
                <a:gd name="T3" fmla="*/ 640 h 91"/>
                <a:gd name="T4" fmla="*/ 1130 w 258"/>
                <a:gd name="T5" fmla="*/ 880 h 91"/>
                <a:gd name="T6" fmla="*/ 2554 w 258"/>
                <a:gd name="T7" fmla="*/ 699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8"/>
                <a:gd name="T13" fmla="*/ 0 h 91"/>
                <a:gd name="T14" fmla="*/ 258 w 25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8" h="91">
                  <a:moveTo>
                    <a:pt x="0" y="0"/>
                  </a:moveTo>
                  <a:cubicBezTo>
                    <a:pt x="11" y="25"/>
                    <a:pt x="23" y="51"/>
                    <a:pt x="42" y="66"/>
                  </a:cubicBezTo>
                  <a:cubicBezTo>
                    <a:pt x="61" y="81"/>
                    <a:pt x="78" y="89"/>
                    <a:pt x="114" y="90"/>
                  </a:cubicBezTo>
                  <a:cubicBezTo>
                    <a:pt x="150" y="91"/>
                    <a:pt x="228" y="76"/>
                    <a:pt x="258" y="7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4332" y="1464"/>
              <a:ext cx="203" cy="152"/>
            </a:xfrm>
            <a:custGeom>
              <a:avLst/>
              <a:gdLst>
                <a:gd name="T0" fmla="*/ 0 w 138"/>
                <a:gd name="T1" fmla="*/ 0 h 104"/>
                <a:gd name="T2" fmla="*/ 178 w 138"/>
                <a:gd name="T3" fmla="*/ 526 h 104"/>
                <a:gd name="T4" fmla="*/ 853 w 138"/>
                <a:gd name="T5" fmla="*/ 935 h 104"/>
                <a:gd name="T6" fmla="*/ 1400 w 138"/>
                <a:gd name="T7" fmla="*/ 995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104"/>
                <a:gd name="T14" fmla="*/ 138 w 138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104">
                  <a:moveTo>
                    <a:pt x="0" y="0"/>
                  </a:moveTo>
                  <a:cubicBezTo>
                    <a:pt x="2" y="19"/>
                    <a:pt x="4" y="38"/>
                    <a:pt x="18" y="54"/>
                  </a:cubicBezTo>
                  <a:cubicBezTo>
                    <a:pt x="32" y="70"/>
                    <a:pt x="64" y="88"/>
                    <a:pt x="84" y="96"/>
                  </a:cubicBezTo>
                  <a:cubicBezTo>
                    <a:pt x="104" y="104"/>
                    <a:pt x="129" y="101"/>
                    <a:pt x="138" y="102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 sz="1600">
                <a:solidFill>
                  <a:srgbClr val="000000"/>
                </a:solidFill>
              </a:endParaRPr>
            </a:p>
          </p:txBody>
        </p:sp>
      </p:grpSp>
      <p:sp>
        <p:nvSpPr>
          <p:cNvPr id="71" name="ZoneTexte 70"/>
          <p:cNvSpPr txBox="1"/>
          <p:nvPr/>
        </p:nvSpPr>
        <p:spPr>
          <a:xfrm>
            <a:off x="3156517" y="1917087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03494" y="1962576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1959766" y="253475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585862" y="303939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2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228523" y="237200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058128" y="3067161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3505322" y="2648800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3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084419" y="2428955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4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3324511" y="112525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Strahler</a:t>
            </a:r>
            <a:r>
              <a:rPr lang="fr-FR" sz="1400" dirty="0" smtClean="0"/>
              <a:t> 1957]</a:t>
            </a:r>
            <a:endParaRPr lang="fr-FR" sz="1400" dirty="0"/>
          </a:p>
        </p:txBody>
      </p:sp>
      <p:sp>
        <p:nvSpPr>
          <p:cNvPr id="93" name="ZoneTexte 92"/>
          <p:cNvSpPr txBox="1"/>
          <p:nvPr/>
        </p:nvSpPr>
        <p:spPr>
          <a:xfrm>
            <a:off x="5482353" y="391967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[Horton 1945]</a:t>
            </a:r>
            <a:endParaRPr lang="fr-FR" sz="1400" dirty="0"/>
          </a:p>
        </p:txBody>
      </p:sp>
      <p:sp>
        <p:nvSpPr>
          <p:cNvPr id="94" name="ZoneTexte 93"/>
          <p:cNvSpPr txBox="1"/>
          <p:nvPr/>
        </p:nvSpPr>
        <p:spPr>
          <a:xfrm>
            <a:off x="7734233" y="113445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[</a:t>
            </a:r>
            <a:r>
              <a:rPr lang="fr-FR" sz="1400" dirty="0" err="1" smtClean="0"/>
              <a:t>Shreve</a:t>
            </a:r>
            <a:r>
              <a:rPr lang="fr-FR" sz="1400" dirty="0" smtClean="0"/>
              <a:t> 1966]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1151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2Modele_Presentation_COGIT_4">
  <a:themeElements>
    <a:clrScheme name="Personnalisé 1">
      <a:dk1>
        <a:sysClr val="windowText" lastClr="000000"/>
      </a:dk1>
      <a:lt1>
        <a:sysClr val="window" lastClr="FFFFFF"/>
      </a:lt1>
      <a:dk2>
        <a:srgbClr val="47650B"/>
      </a:dk2>
      <a:lt2>
        <a:srgbClr val="EDF3AE"/>
      </a:lt2>
      <a:accent1>
        <a:srgbClr val="6B9811"/>
      </a:accent1>
      <a:accent2>
        <a:srgbClr val="D5F398"/>
      </a:accent2>
      <a:accent3>
        <a:srgbClr val="8FCB17"/>
      </a:accent3>
      <a:accent4>
        <a:srgbClr val="0C8228"/>
      </a:accent4>
      <a:accent5>
        <a:srgbClr val="C0EDA8"/>
      </a:accent5>
      <a:accent6>
        <a:srgbClr val="3B4F18"/>
      </a:accent6>
      <a:hlink>
        <a:srgbClr val="0000FF"/>
      </a:hlink>
      <a:folHlink>
        <a:srgbClr val="406EA5"/>
      </a:folHlink>
    </a:clrScheme>
    <a:fontScheme name="Mod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od">
      <a:fillStyleLst>
        <a:solidFill>
          <a:schemeClr val="phClr"/>
        </a:solidFill>
        <a:solidFill>
          <a:schemeClr val="phClr">
            <a:tint val="80000"/>
          </a:schemeClr>
        </a:solidFill>
        <a:solidFill>
          <a:schemeClr val="phClr">
            <a:shade val="30000"/>
            <a:satMod val="150000"/>
          </a:schemeClr>
        </a:solidFill>
      </a:fillStyleLst>
      <a:lnStyleLst>
        <a:ln w="9525" cap="flat" cmpd="sng" algn="ctr">
          <a:solidFill>
            <a:schemeClr val="phClr">
              <a:tint val="90000"/>
              <a:satMod val="105000"/>
            </a:schemeClr>
          </a:solidFill>
          <a:prstDash val="solid"/>
        </a:ln>
        <a:ln w="50800" cap="flat" cmpd="sng" algn="ctr">
          <a:solidFill>
            <a:schemeClr val="phClr">
              <a:tint val="90000"/>
            </a:schemeClr>
          </a:solidFill>
          <a:prstDash val="solid"/>
        </a:ln>
        <a:ln w="76200" cap="flat" cmpd="dbl" algn="ctr">
          <a:solidFill>
            <a:schemeClr val="phClr">
              <a:tint val="9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dist="25400" dir="5400000" sx="101000" sy="101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sx="101000" sy="101000" rotWithShape="0">
              <a:srgbClr val="000000">
                <a:alpha val="50000"/>
              </a:srgbClr>
            </a:outerShdw>
            <a:reflection blurRad="12700" stA="30000" endPos="30000" dist="508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5400000"/>
            </a:lightRig>
          </a:scene3d>
          <a:sp3d prstMaterial="softmetal">
            <a:bevelT w="63500" h="25400" prst="coolSlant"/>
          </a:sp3d>
        </a:effectStyle>
      </a:effectStyleLst>
      <a:bgFillStyleLst>
        <a:solidFill>
          <a:schemeClr val="phClr">
            <a:satMod val="125000"/>
          </a:schemeClr>
        </a:solidFill>
        <a:solidFill>
          <a:schemeClr val="phClr">
            <a:shade val="30000"/>
            <a:satMod val="150000"/>
          </a:schemeClr>
        </a:solidFill>
        <a:gradFill>
          <a:gsLst>
            <a:gs pos="0">
              <a:schemeClr val="phClr">
                <a:tint val="100000"/>
                <a:shade val="80000"/>
                <a:satMod val="135000"/>
              </a:schemeClr>
            </a:gs>
            <a:gs pos="55000">
              <a:schemeClr val="phClr">
                <a:tint val="70000"/>
                <a:shade val="100000"/>
                <a:satMod val="150000"/>
              </a:schemeClr>
            </a:gs>
            <a:gs pos="100000">
              <a:schemeClr val="phClr">
                <a:tint val="70000"/>
                <a:shade val="100000"/>
                <a:satMod val="15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4069</TotalTime>
  <Words>1608</Words>
  <Application>Microsoft Office PowerPoint</Application>
  <PresentationFormat>Affichage à l'écran (4:3)</PresentationFormat>
  <Paragraphs>799</Paragraphs>
  <Slides>52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3" baseType="lpstr">
      <vt:lpstr>2012Modele_Presentation_COGIT_4</vt:lpstr>
      <vt:lpstr>Hy2roresO: un plugin QGIS dédié à la hiérarchisation automatique de réseaux hydrographiques</vt:lpstr>
      <vt:lpstr>Contexte: besoin</vt:lpstr>
      <vt:lpstr>Contexte: besoin</vt:lpstr>
      <vt:lpstr>Contexte: besoin</vt:lpstr>
      <vt:lpstr>Existant - méthodes</vt:lpstr>
      <vt:lpstr>Existant - méthodes</vt:lpstr>
      <vt:lpstr>Existant - méthodes</vt:lpstr>
      <vt:lpstr>Existant - méthodes</vt:lpstr>
      <vt:lpstr>Existant - méthodes</vt:lpstr>
      <vt:lpstr>Existant - méthodes</vt:lpstr>
      <vt:lpstr>Existant - méthodes</vt:lpstr>
      <vt:lpstr>Existant - méthodes</vt:lpstr>
      <vt:lpstr>Existant - méthodes</vt:lpstr>
      <vt:lpstr>Existant - méthodes</vt:lpstr>
      <vt:lpstr>Existant - méthodes</vt:lpstr>
      <vt:lpstr>Existant - méthodes</vt:lpstr>
      <vt:lpstr>Existant - méthodes</vt:lpstr>
      <vt:lpstr>Existant - méthodes</vt:lpstr>
      <vt:lpstr>Existant – outils implémentés</vt:lpstr>
      <vt:lpstr>Objectif</vt:lpstr>
      <vt:lpstr>Plan de la présentation</vt:lpstr>
      <vt:lpstr>Choix théoriques</vt:lpstr>
      <vt:lpstr>Choix théoriques</vt:lpstr>
      <vt:lpstr>Choix théoriques</vt:lpstr>
      <vt:lpstr>Choix théoriques</vt:lpstr>
      <vt:lpstr>Choix théoriques</vt:lpstr>
      <vt:lpstr>Choix théoriques</vt:lpstr>
      <vt:lpstr>Choix théoriques</vt:lpstr>
      <vt:lpstr>Choix théoriques</vt:lpstr>
      <vt:lpstr>Choix théoriques</vt:lpstr>
      <vt:lpstr>Choix théoriques</vt:lpstr>
      <vt:lpstr>Choix théoriques</vt:lpstr>
      <vt:lpstr>Choix théoriques</vt:lpstr>
      <vt:lpstr>Choix théoriques</vt:lpstr>
      <vt:lpstr>Choix théoriques</vt:lpstr>
      <vt:lpstr>Algorithmie</vt:lpstr>
      <vt:lpstr>Le plugin Hy2roresO</vt:lpstr>
      <vt:lpstr>Le plugin Hy2roresO</vt:lpstr>
      <vt:lpstr>Le plugin Hy2roresO</vt:lpstr>
      <vt:lpstr>Le plugin Hy2roresO</vt:lpstr>
      <vt:lpstr>Le plugin Hy2roresO</vt:lpstr>
      <vt:lpstr>Le plugin Hy2roresO</vt:lpstr>
      <vt:lpstr>Test sur données réelles (bd topo)</vt:lpstr>
      <vt:lpstr>Test sur données réelles (bd topo)</vt:lpstr>
      <vt:lpstr>Test sur données réelles (bd topo)</vt:lpstr>
      <vt:lpstr>Test sur données réelles (bd topo)</vt:lpstr>
      <vt:lpstr>Test sur données réelles (bd topo)</vt:lpstr>
      <vt:lpstr>Conclusion</vt:lpstr>
      <vt:lpstr>Conclusion</vt:lpstr>
      <vt:lpstr>Présentation PowerPoint</vt:lpstr>
      <vt:lpstr>Choix théoriques</vt:lpstr>
      <vt:lpstr>Matrices DE-9IM</vt:lpstr>
    </vt:vector>
  </TitlesOfParts>
  <Company>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Généralisation: où en est-on dans les NMAs?</dc:title>
  <dc:creator>Cécile Duchêne</dc:creator>
  <cp:lastModifiedBy>Cecile Duchene</cp:lastModifiedBy>
  <cp:revision>244</cp:revision>
  <dcterms:created xsi:type="dcterms:W3CDTF">2013-11-05T08:55:15Z</dcterms:created>
  <dcterms:modified xsi:type="dcterms:W3CDTF">2018-12-14T06:52:43Z</dcterms:modified>
</cp:coreProperties>
</file>